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99" r:id="rId3"/>
    <p:sldId id="302" r:id="rId4"/>
    <p:sldId id="259" r:id="rId5"/>
    <p:sldId id="262" r:id="rId6"/>
    <p:sldId id="260" r:id="rId7"/>
    <p:sldId id="257" r:id="rId8"/>
    <p:sldId id="264" r:id="rId9"/>
    <p:sldId id="263" r:id="rId10"/>
    <p:sldId id="304" r:id="rId11"/>
    <p:sldId id="278" r:id="rId12"/>
    <p:sldId id="279" r:id="rId13"/>
    <p:sldId id="301" r:id="rId14"/>
    <p:sldId id="265" r:id="rId15"/>
    <p:sldId id="326" r:id="rId16"/>
    <p:sldId id="296" r:id="rId17"/>
    <p:sldId id="297" r:id="rId18"/>
    <p:sldId id="323" r:id="rId19"/>
    <p:sldId id="298" r:id="rId20"/>
    <p:sldId id="290" r:id="rId21"/>
    <p:sldId id="280" r:id="rId22"/>
    <p:sldId id="281" r:id="rId23"/>
    <p:sldId id="285" r:id="rId24"/>
    <p:sldId id="287" r:id="rId25"/>
    <p:sldId id="303" r:id="rId26"/>
    <p:sldId id="324" r:id="rId27"/>
    <p:sldId id="325" r:id="rId28"/>
    <p:sldId id="294" r:id="rId29"/>
    <p:sldId id="268" r:id="rId30"/>
    <p:sldId id="267" r:id="rId31"/>
    <p:sldId id="300" r:id="rId32"/>
    <p:sldId id="289" r:id="rId33"/>
    <p:sldId id="269" r:id="rId34"/>
    <p:sldId id="322" r:id="rId35"/>
    <p:sldId id="293" r:id="rId36"/>
    <p:sldId id="261" r:id="rId37"/>
    <p:sldId id="308" r:id="rId38"/>
    <p:sldId id="314" r:id="rId39"/>
    <p:sldId id="315" r:id="rId40"/>
    <p:sldId id="321" r:id="rId41"/>
    <p:sldId id="316" r:id="rId42"/>
    <p:sldId id="307" r:id="rId43"/>
    <p:sldId id="317" r:id="rId44"/>
    <p:sldId id="320" r:id="rId45"/>
  </p:sldIdLst>
  <p:sldSz cx="12192000" cy="6858000"/>
  <p:notesSz cx="10234613" cy="7099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FCADEB-00CE-4A4C-B615-3394B0E793CF}">
          <p14:sldIdLst>
            <p14:sldId id="256"/>
            <p14:sldId id="299"/>
            <p14:sldId id="302"/>
            <p14:sldId id="259"/>
            <p14:sldId id="262"/>
            <p14:sldId id="260"/>
            <p14:sldId id="257"/>
            <p14:sldId id="264"/>
            <p14:sldId id="263"/>
            <p14:sldId id="304"/>
            <p14:sldId id="278"/>
            <p14:sldId id="279"/>
            <p14:sldId id="301"/>
            <p14:sldId id="265"/>
            <p14:sldId id="326"/>
            <p14:sldId id="296"/>
            <p14:sldId id="297"/>
            <p14:sldId id="323"/>
            <p14:sldId id="298"/>
            <p14:sldId id="290"/>
            <p14:sldId id="280"/>
            <p14:sldId id="281"/>
            <p14:sldId id="285"/>
            <p14:sldId id="287"/>
            <p14:sldId id="303"/>
            <p14:sldId id="324"/>
            <p14:sldId id="325"/>
            <p14:sldId id="294"/>
            <p14:sldId id="268"/>
            <p14:sldId id="267"/>
            <p14:sldId id="300"/>
            <p14:sldId id="289"/>
            <p14:sldId id="269"/>
            <p14:sldId id="322"/>
            <p14:sldId id="293"/>
            <p14:sldId id="261"/>
            <p14:sldId id="308"/>
            <p14:sldId id="314"/>
            <p14:sldId id="315"/>
            <p14:sldId id="321"/>
            <p14:sldId id="316"/>
            <p14:sldId id="307"/>
            <p14:sldId id="317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T" initials="M" lastIdx="1" clrIdx="0">
    <p:extLst>
      <p:ext uri="{19B8F6BF-5375-455C-9EA6-DF929625EA0E}">
        <p15:presenceInfo xmlns:p15="http://schemas.microsoft.com/office/powerpoint/2012/main" userId="M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0" autoAdjust="0"/>
    <p:restoredTop sz="94622" autoAdjust="0"/>
  </p:normalViewPr>
  <p:slideViewPr>
    <p:cSldViewPr snapToGrid="0">
      <p:cViewPr varScale="1">
        <p:scale>
          <a:sx n="62" d="100"/>
          <a:sy n="62" d="100"/>
        </p:scale>
        <p:origin x="76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06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4" d="100"/>
          <a:sy n="154" d="100"/>
        </p:scale>
        <p:origin x="1956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80394" y="80055"/>
            <a:ext cx="4242317" cy="356198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l">
              <a:defRPr sz="1300"/>
            </a:lvl1pPr>
          </a:lstStyle>
          <a:p>
            <a:r>
              <a:rPr lang="en-US" dirty="0"/>
              <a:t>Time Series based Electricity Price Forecasting with Artificial Neural Networks: Methodology, Benchmarking and Coding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81429" y="79998"/>
            <a:ext cx="4327210" cy="356198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r">
              <a:defRPr sz="1300"/>
            </a:lvl1pPr>
          </a:lstStyle>
          <a:p>
            <a:r>
              <a:rPr lang="en-US" dirty="0" smtClean="0"/>
              <a:t>Dr. Michael Thrun, </a:t>
            </a:r>
            <a:fld id="{71C2C556-4451-4FEC-B641-88FE4D6EEF05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49290" y="6569068"/>
            <a:ext cx="9909109" cy="233077"/>
          </a:xfrm>
          <a:prstGeom prst="rect">
            <a:avLst/>
          </a:prstGeom>
        </p:spPr>
        <p:txBody>
          <a:bodyPr vert="horz" lIns="99038" tIns="49519" rIns="99038" bIns="49519" rtlCol="0" anchor="b"/>
          <a:lstStyle>
            <a:lvl1pPr algn="l">
              <a:defRPr sz="1300"/>
            </a:lvl1pPr>
          </a:lstStyle>
          <a:p>
            <a:r>
              <a:rPr lang="de-DE" dirty="0" err="1" smtClean="0"/>
              <a:t>Presentation</a:t>
            </a:r>
            <a:r>
              <a:rPr lang="de-DE" dirty="0" smtClean="0"/>
              <a:t>, Data </a:t>
            </a:r>
            <a:r>
              <a:rPr lang="de-DE" dirty="0" err="1" smtClean="0"/>
              <a:t>and</a:t>
            </a:r>
            <a:r>
              <a:rPr lang="de-DE" dirty="0" smtClean="0"/>
              <a:t> Code </a:t>
            </a:r>
            <a:r>
              <a:rPr lang="de-DE" dirty="0" err="1" smtClean="0"/>
              <a:t>available</a:t>
            </a:r>
            <a:r>
              <a:rPr lang="de-DE" dirty="0" smtClean="0"/>
              <a:t> at 			     </a:t>
            </a:r>
            <a:r>
              <a:rPr lang="en-US" dirty="0" smtClean="0"/>
              <a:t>https</a:t>
            </a:r>
            <a:r>
              <a:rPr lang="en-US" dirty="0"/>
              <a:t>://github.com/Mthrun/ForecastingElectricityPrice2019</a:t>
            </a:r>
          </a:p>
        </p:txBody>
      </p:sp>
    </p:spTree>
    <p:extLst>
      <p:ext uri="{BB962C8B-B14F-4D97-AF65-F5344CB8AC3E}">
        <p14:creationId xmlns:p14="http://schemas.microsoft.com/office/powerpoint/2010/main" val="2462121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4434999" cy="356198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8" y="3"/>
            <a:ext cx="4434999" cy="356198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r">
              <a:defRPr sz="1300"/>
            </a:lvl1pPr>
          </a:lstStyle>
          <a:p>
            <a:fld id="{FC7984F8-C54A-4063-BEA2-11A498C452B4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7413"/>
            <a:ext cx="4256088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8" tIns="49519" rIns="99038" bIns="495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2" y="3416539"/>
            <a:ext cx="8187690" cy="2795350"/>
          </a:xfrm>
          <a:prstGeom prst="rect">
            <a:avLst/>
          </a:prstGeom>
        </p:spPr>
        <p:txBody>
          <a:bodyPr vert="horz" lIns="99038" tIns="49519" rIns="99038" bIns="4951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6743105"/>
            <a:ext cx="4434999" cy="356197"/>
          </a:xfrm>
          <a:prstGeom prst="rect">
            <a:avLst/>
          </a:prstGeom>
        </p:spPr>
        <p:txBody>
          <a:bodyPr vert="horz" lIns="99038" tIns="49519" rIns="99038" bIns="49519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8" y="6743105"/>
            <a:ext cx="4434999" cy="356197"/>
          </a:xfrm>
          <a:prstGeom prst="rect">
            <a:avLst/>
          </a:prstGeom>
        </p:spPr>
        <p:txBody>
          <a:bodyPr vert="horz" lIns="99038" tIns="49519" rIns="99038" bIns="49519" rtlCol="0" anchor="b"/>
          <a:lstStyle>
            <a:lvl1pPr algn="r">
              <a:defRPr sz="1300"/>
            </a:lvl1pPr>
          </a:lstStyle>
          <a:p>
            <a:fld id="{C57EA42A-887C-496E-9FCD-7A43C70E49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8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38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73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8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61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2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76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16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29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8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3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39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36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61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2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4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82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0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9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66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8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34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382">
              <a:defRPr/>
            </a:pPr>
            <a:r>
              <a:rPr lang="de-DE" sz="1300" dirty="0">
                <a:solidFill>
                  <a:schemeClr val="hlink"/>
                </a:solidFill>
              </a:rPr>
              <a:t>Wer mit ANN seriös arbeiten will, wende sich an doe </a:t>
            </a:r>
            <a:r>
              <a:rPr lang="en-US" dirty="0" smtClean="0"/>
              <a:t>European Neural Network Society, e.g. Villmann, Ritter, Ultsch, usw.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80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3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46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97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02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15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317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45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8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29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987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785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0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3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7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29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EA42A-887C-496E-9FCD-7A43C70E49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0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867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14" name="Date Placeholder 23"/>
          <p:cNvSpPr txBox="1">
            <a:spLocks/>
          </p:cNvSpPr>
          <p:nvPr userDrawn="1"/>
        </p:nvSpPr>
        <p:spPr>
          <a:xfrm>
            <a:off x="11850874" y="653994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4C2A1-583A-49BF-8A1D-85E48F1B6A14}" type="slidenum">
              <a:rPr lang="en-US" sz="1800" b="0" smtClean="0"/>
              <a:t>‹#›</a:t>
            </a:fld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10014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11720412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3" name="Date Placeholder 23"/>
          <p:cNvSpPr txBox="1">
            <a:spLocks/>
          </p:cNvSpPr>
          <p:nvPr userDrawn="1"/>
        </p:nvSpPr>
        <p:spPr>
          <a:xfrm>
            <a:off x="11864321" y="6546663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4C2A1-583A-49BF-8A1D-85E48F1B6A14}" type="slidenum">
              <a:rPr lang="en-US" sz="1800" b="0" smtClean="0"/>
              <a:t>‹#›</a:t>
            </a:fld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4671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329259" y="6381328"/>
            <a:ext cx="815413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8DA82-167F-45E4-9A8D-1946D518D4A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4886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4124" y="342530"/>
            <a:ext cx="10127876" cy="876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794" y="1245926"/>
            <a:ext cx="11720412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THRUN, 10/10/2019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867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B4327B0F-65EC-4E3C-8B95-EC65E5E5C0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23"/>
          <p:cNvSpPr txBox="1">
            <a:spLocks/>
          </p:cNvSpPr>
          <p:nvPr userDrawn="1"/>
        </p:nvSpPr>
        <p:spPr>
          <a:xfrm>
            <a:off x="9448800" y="-225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0" dirty="0" smtClean="0"/>
              <a:t>Electricity</a:t>
            </a:r>
            <a:r>
              <a:rPr lang="de-DE" sz="1800" dirty="0" smtClean="0"/>
              <a:t> Price</a:t>
            </a:r>
            <a:r>
              <a:rPr lang="de-DE" sz="1800" baseline="0" dirty="0" smtClean="0"/>
              <a:t> </a:t>
            </a:r>
            <a:r>
              <a:rPr lang="en-US" sz="1800" noProof="0" dirty="0" smtClean="0"/>
              <a:t>Forecasting</a:t>
            </a: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117874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dpoolgroup.com/historical-market-dat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noProof="0" dirty="0" smtClean="0"/>
              <a:t>Time Series based Electricity Price Forecasting with Artificial Neural Networks: Methodology, Benchmarking and Coding</a:t>
            </a:r>
            <a:endParaRPr lang="en-US" sz="4400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5343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How important decisions </a:t>
            </a:r>
            <a:r>
              <a:rPr lang="en-US" dirty="0"/>
              <a:t>about </a:t>
            </a:r>
            <a:r>
              <a:rPr lang="en-US" dirty="0" smtClean="0"/>
              <a:t>the approach</a:t>
            </a:r>
            <a:r>
              <a:rPr lang="en-US" dirty="0"/>
              <a:t>, IT architecture, tools and methods can be made </a:t>
            </a:r>
            <a:r>
              <a:rPr lang="en-US" dirty="0" smtClean="0"/>
              <a:t>in order to </a:t>
            </a:r>
            <a:r>
              <a:rPr lang="en-US" dirty="0"/>
              <a:t>successfully carry out a data science </a:t>
            </a:r>
            <a:r>
              <a:rPr lang="en-US" dirty="0" smtClean="0"/>
              <a:t>project</a:t>
            </a:r>
            <a:endParaRPr lang="en-US" dirty="0"/>
          </a:p>
          <a:p>
            <a:pPr algn="l"/>
            <a:r>
              <a:rPr lang="en-US" dirty="0"/>
              <a:t>Illustrate the interaction of data, methods and tools for analysis and </a:t>
            </a:r>
            <a:r>
              <a:rPr lang="en-US" dirty="0" smtClean="0"/>
              <a:t>visualization</a:t>
            </a:r>
          </a:p>
          <a:p>
            <a:endParaRPr lang="de-DE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Dr. Michael Thrun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377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Typical Starting Point</a:t>
            </a:r>
            <a:endParaRPr lang="en-US" noProof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41" y="1851420"/>
            <a:ext cx="6922837" cy="3392192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870041" cy="2833015"/>
          </a:xfrm>
        </p:spPr>
        <p:txBody>
          <a:bodyPr/>
          <a:lstStyle/>
          <a:p>
            <a:r>
              <a:rPr lang="en-US" noProof="0" dirty="0" smtClean="0"/>
              <a:t>Communication with Domain expert is the key for success!</a:t>
            </a:r>
          </a:p>
          <a:p>
            <a:endParaRPr lang="en-US" noProof="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88541" y="1209515"/>
            <a:ext cx="7646894" cy="145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Always assume: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5794" y="5876468"/>
            <a:ext cx="927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-&gt; On the example of Electricity Price Forecasting I will outline why</a:t>
            </a:r>
          </a:p>
        </p:txBody>
      </p:sp>
    </p:spTree>
    <p:extLst>
      <p:ext uri="{BB962C8B-B14F-4D97-AF65-F5344CB8AC3E}">
        <p14:creationId xmlns:p14="http://schemas.microsoft.com/office/powerpoint/2010/main" val="148553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124" y="284953"/>
            <a:ext cx="1012787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Recapitulation: Basic Definitions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26229" y="1160986"/>
                <a:ext cx="11720412" cy="284830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A structured data set is generated/available</a:t>
                </a:r>
                <a:endParaRPr lang="en-US" dirty="0"/>
              </a:p>
              <a:p>
                <a:pPr lvl="1"/>
                <a:r>
                  <a:rPr lang="en-US" dirty="0"/>
                  <a:t>Columns =Variables/characteristics/properties/features</a:t>
                </a:r>
              </a:p>
              <a:p>
                <a:pPr lvl="1"/>
                <a:r>
                  <a:rPr lang="en-US" dirty="0"/>
                  <a:t>Lines: Cases, e.g. measured points</a:t>
                </a:r>
              </a:p>
              <a:p>
                <a:pPr lvl="1"/>
                <a:r>
                  <a:rPr lang="en-US" dirty="0"/>
                  <a:t>Key: Unique assignment, e.g. time with a resolution (e.g. Days, Weeks, Months...)</a:t>
                </a:r>
              </a:p>
              <a:p>
                <a:r>
                  <a:rPr lang="en-US" dirty="0"/>
                  <a:t>One </a:t>
                </a:r>
                <a:r>
                  <a:rPr lang="en-US" dirty="0" smtClean="0"/>
                  <a:t>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shall be </a:t>
                </a:r>
                <a:r>
                  <a:rPr lang="en-US" dirty="0" smtClean="0"/>
                  <a:t>forecasted</a:t>
                </a:r>
              </a:p>
              <a:p>
                <a:pPr lvl="1"/>
                <a:r>
                  <a:rPr lang="en-US" dirty="0" smtClean="0"/>
                  <a:t>Other features can be used as predictors</a:t>
                </a:r>
              </a:p>
              <a:p>
                <a:pPr lvl="2"/>
                <a:r>
                  <a:rPr lang="en-US" dirty="0" smtClean="0"/>
                  <a:t>If </a:t>
                </a:r>
                <a:r>
                  <a:rPr lang="en-US" dirty="0"/>
                  <a:t>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depends </a:t>
                </a:r>
                <a:r>
                  <a:rPr lang="en-US" dirty="0"/>
                  <a:t>on them!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equidistant and a series of </a:t>
                </a:r>
                <a:r>
                  <a:rPr lang="en-US" dirty="0" smtClean="0"/>
                  <a:t>measurements visualized as curve with a specific resolution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229" y="1160986"/>
                <a:ext cx="11720412" cy="2848305"/>
              </a:xfrm>
              <a:blipFill rotWithShape="0">
                <a:blip r:embed="rId3"/>
                <a:stretch>
                  <a:fillRect l="-728" t="-4060" r="-208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3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541" y="3835983"/>
            <a:ext cx="4380883" cy="302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8062" y="3835984"/>
            <a:ext cx="4371114" cy="3022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22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Recapitulation: Forecasting</a:t>
            </a:r>
            <a:endParaRPr 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noProof="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noProof="0" dirty="0" smtClean="0"/>
                  <a:t>, an h step forecasts is a prediction of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noProof="0" dirty="0" smtClean="0"/>
                  <a:t> if it is based only on the information available at time </a:t>
                </a:r>
                <a14:m>
                  <m:oMath xmlns:m="http://schemas.openxmlformats.org/officeDocument/2006/math"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noProof="0" dirty="0" smtClean="0"/>
              </a:p>
              <a:p>
                <a:r>
                  <a:rPr lang="en-US" dirty="0"/>
                  <a:t>F</a:t>
                </a:r>
                <a:r>
                  <a:rPr lang="en-US" noProof="0" dirty="0" smtClean="0"/>
                  <a:t>orecast</a:t>
                </a:r>
                <a:r>
                  <a:rPr lang="en-US" noProof="0" dirty="0" smtClean="0"/>
                  <a:t> origin </a:t>
                </a:r>
                <a:r>
                  <a:rPr lang="en-US" i="1" noProof="0" dirty="0" smtClean="0"/>
                  <a:t>f</a:t>
                </a:r>
                <a:endParaRPr lang="en-US" i="1" noProof="0" dirty="0"/>
              </a:p>
              <a:p>
                <a:r>
                  <a:rPr lang="en-US" dirty="0"/>
                  <a:t>F</a:t>
                </a:r>
                <a:r>
                  <a:rPr lang="en-US" noProof="0" dirty="0" smtClean="0"/>
                  <a:t>orecast</a:t>
                </a:r>
                <a:r>
                  <a:rPr lang="en-US" noProof="0" dirty="0" smtClean="0"/>
                  <a:t> horizon </a:t>
                </a:r>
                <a:r>
                  <a:rPr lang="en-US" i="1" noProof="0" dirty="0" smtClean="0"/>
                  <a:t>h</a:t>
                </a:r>
              </a:p>
              <a:p>
                <a:r>
                  <a:rPr lang="en-US" dirty="0"/>
                  <a:t>F</a:t>
                </a:r>
                <a:r>
                  <a:rPr lang="en-US" noProof="0" dirty="0" smtClean="0"/>
                  <a:t>orecasted</a:t>
                </a:r>
                <a:r>
                  <a:rPr lang="en-US" noProof="0" dirty="0" smtClean="0"/>
                  <a:t> time series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 smtClean="0"/>
                  <a:t>then the </a:t>
                </a:r>
                <a:r>
                  <a:rPr lang="en-US" dirty="0" smtClean="0"/>
                  <a:t>quality </a:t>
                </a:r>
                <a:r>
                  <a:rPr lang="en-US" noProof="0" dirty="0" smtClean="0"/>
                  <a:t>of forecast w.r.t. given time series can be defined as the mean absolute error (MAE)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1" dirty="0"/>
                        <m:t>D</m:t>
                      </m:r>
                      <m:r>
                        <m:rPr>
                          <m:nor/>
                        </m:rPr>
                        <a:rPr lang="de-DE" b="1" dirty="0"/>
                        <m:t>(</m:t>
                      </m:r>
                      <m:acc>
                        <m:accPr>
                          <m:chr m:val="̂"/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nor/>
                        </m:rPr>
                        <a:rPr lang="de-DE" b="1" dirty="0"/>
                        <m:t>,</m:t>
                      </m:r>
                      <m:r>
                        <m:rPr>
                          <m:nor/>
                        </m:rPr>
                        <a:rPr lang="de-DE" b="1" dirty="0"/>
                        <m:t>Y</m:t>
                      </m:r>
                      <m:r>
                        <m:rPr>
                          <m:nor/>
                        </m:rPr>
                        <a:rPr lang="de-DE" b="1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noProof="0" dirty="0" smtClean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93" t="-1643" r="-3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4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Optimizing Mean Absolute Error (MAE)?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69" y="1133631"/>
            <a:ext cx="7974854" cy="3400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993" y="4879818"/>
            <a:ext cx="112534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=&gt; Minimizing the error D maximizes the forecast quality?</a:t>
            </a:r>
          </a:p>
          <a:p>
            <a:r>
              <a:rPr lang="en-US" sz="3200" dirty="0" smtClean="0"/>
              <a:t>Can we perform forecasts for every problem using standard optimization techniques?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6238" y="1325563"/>
                <a:ext cx="3695700" cy="17240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1" dirty="0"/>
                        <m:t>D</m:t>
                      </m:r>
                      <m:r>
                        <m:rPr>
                          <m:nor/>
                        </m:rPr>
                        <a:rPr lang="de-DE" b="1" dirty="0"/>
                        <m:t>(</m:t>
                      </m:r>
                      <m:acc>
                        <m:accPr>
                          <m:chr m:val="̂"/>
                          <m:ctrlPr>
                            <a:rPr lang="de-DE" b="1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dirty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m:rPr>
                          <m:nor/>
                        </m:rPr>
                        <a:rPr lang="de-DE" b="1" dirty="0"/>
                        <m:t>,</m:t>
                      </m:r>
                      <m:r>
                        <m:rPr>
                          <m:nor/>
                        </m:rPr>
                        <a:rPr lang="de-DE" b="1" dirty="0"/>
                        <m:t>Y</m:t>
                      </m:r>
                      <m:r>
                        <m:rPr>
                          <m:nor/>
                        </m:rPr>
                        <a:rPr lang="de-DE" b="1" dirty="0"/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 smtClean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238" y="1325563"/>
                <a:ext cx="3695700" cy="1724025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95" y="381441"/>
            <a:ext cx="11291031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Outlining </a:t>
            </a:r>
            <a:r>
              <a:rPr lang="en-US" noProof="0" dirty="0" smtClean="0"/>
              <a:t>the Pitfall </a:t>
            </a:r>
            <a:r>
              <a:rPr lang="en-US" noProof="0" dirty="0" smtClean="0"/>
              <a:t>and Challenges using ML Theory</a:t>
            </a:r>
            <a:endParaRPr lang="en-US" noProof="0" dirty="0"/>
          </a:p>
        </p:txBody>
      </p:sp>
      <p:pic>
        <p:nvPicPr>
          <p:cNvPr id="5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250" y="2410686"/>
            <a:ext cx="4182311" cy="41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829549" y="1153943"/>
            <a:ext cx="4362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No, but a lot of people thought so in various examples illustrated by [Silver, 2012]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16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95" y="381441"/>
            <a:ext cx="11291031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Outlining </a:t>
            </a:r>
            <a:r>
              <a:rPr lang="en-US" noProof="0" dirty="0" smtClean="0"/>
              <a:t>the Pitfall </a:t>
            </a:r>
            <a:r>
              <a:rPr lang="en-US" noProof="0" dirty="0" smtClean="0"/>
              <a:t>and Challenges using ML Theory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867" y="1257475"/>
            <a:ext cx="7234133" cy="5277251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Ugly Duckling Theorem (UDT) </a:t>
            </a: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noProof="0" dirty="0" smtClean="0"/>
              <a:t>[Watanabe, 1969]</a:t>
            </a:r>
          </a:p>
          <a:p>
            <a:r>
              <a:rPr lang="en-US" noProof="0" dirty="0" smtClean="0"/>
              <a:t>Uncertainty </a:t>
            </a:r>
            <a:r>
              <a:rPr lang="en-US" noProof="0" dirty="0" smtClean="0"/>
              <a:t>(e.g. [Silver, 2012])</a:t>
            </a:r>
          </a:p>
          <a:p>
            <a:r>
              <a:rPr lang="en-US" noProof="0" dirty="0" smtClean="0"/>
              <a:t>Pitfall of </a:t>
            </a:r>
            <a:r>
              <a:rPr lang="en-US" noProof="0" dirty="0" smtClean="0"/>
              <a:t>the Learning </a:t>
            </a:r>
            <a:r>
              <a:rPr lang="en-US" noProof="0" dirty="0" smtClean="0"/>
              <a:t>Behavior of ML </a:t>
            </a:r>
            <a:r>
              <a:rPr lang="en-US" dirty="0"/>
              <a:t>Models </a:t>
            </a:r>
            <a:r>
              <a:rPr lang="en-US" dirty="0" smtClean="0"/>
              <a:t>    [</a:t>
            </a:r>
            <a:r>
              <a:rPr lang="en-US" dirty="0"/>
              <a:t>Ultsch Lectures; </a:t>
            </a:r>
            <a:r>
              <a:rPr lang="en-US" dirty="0"/>
              <a:t>Geman</a:t>
            </a:r>
            <a:r>
              <a:rPr lang="en-US" dirty="0"/>
              <a:t> et al., 1992; </a:t>
            </a:r>
            <a:r>
              <a:rPr lang="en-US" dirty="0"/>
              <a:t>Gigerenzer</a:t>
            </a:r>
            <a:r>
              <a:rPr lang="en-US" dirty="0"/>
              <a:t>/Brighton, 2009; Ben-David et al., 2018]</a:t>
            </a:r>
          </a:p>
          <a:p>
            <a:r>
              <a:rPr lang="en-US" noProof="0" dirty="0" smtClean="0"/>
              <a:t>No Free Lunch Theorem (NFL)                        [Wolpert, 1996]</a:t>
            </a:r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r>
              <a:rPr lang="en-US" noProof="0" dirty="0" smtClean="0"/>
              <a:t>What do the theorems mean?</a:t>
            </a:r>
            <a:endParaRPr lang="en-US" noProof="0" dirty="0"/>
          </a:p>
        </p:txBody>
      </p:sp>
      <p:pic>
        <p:nvPicPr>
          <p:cNvPr id="5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250" y="2410686"/>
            <a:ext cx="4182311" cy="41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829549" y="1153943"/>
            <a:ext cx="4362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No, but a lot of people thought so in various examples illustrated by [Silver, 2012]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14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 dirty="0" smtClean="0"/>
                  <a:t>What does</a:t>
                </a:r>
                <a:r>
                  <a:rPr lang="en-US" noProof="0" dirty="0"/>
                  <a:t> D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noProof="0"/>
                      <m:t>(</m:t>
                    </m:r>
                    <m:acc>
                      <m:accPr>
                        <m:chr m:val="̂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noProof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noProof="0" dirty="0"/>
                  <a:t>,Y</a:t>
                </a:r>
                <a:r>
                  <a:rPr lang="en-US" noProof="0" dirty="0" smtClean="0"/>
                  <a:t>) mean</a:t>
                </a:r>
                <a:r>
                  <a:rPr lang="en-US" noProof="0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468" t="-10417" b="-24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Measuring</a:t>
            </a:r>
            <a:r>
              <a:rPr lang="en-US" noProof="0" dirty="0"/>
              <a:t> </a:t>
            </a:r>
            <a:r>
              <a:rPr lang="en-US" noProof="0" dirty="0" smtClean="0"/>
              <a:t>Forecasting Quality is</a:t>
            </a:r>
            <a:r>
              <a:rPr lang="en-US" noProof="0" dirty="0"/>
              <a:t> </a:t>
            </a:r>
            <a:r>
              <a:rPr lang="en-US" noProof="0" dirty="0" smtClean="0"/>
              <a:t>depicted with the error measure </a:t>
            </a:r>
          </a:p>
          <a:p>
            <a:pPr marL="0" indent="0">
              <a:buNone/>
            </a:pPr>
            <a:r>
              <a:rPr lang="en-US" noProof="0" dirty="0"/>
              <a:t> </a:t>
            </a:r>
            <a:r>
              <a:rPr lang="en-US" noProof="0" dirty="0" smtClean="0"/>
              <a:t>  „</a:t>
            </a:r>
            <a:r>
              <a:rPr lang="en-US" b="1" noProof="0" dirty="0" smtClean="0"/>
              <a:t> </a:t>
            </a:r>
            <a:r>
              <a:rPr lang="en-US" noProof="0" dirty="0" smtClean="0"/>
              <a:t>why?</a:t>
            </a:r>
          </a:p>
          <a:p>
            <a:pPr marL="0" lv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en-US" noProof="0" dirty="0" smtClean="0"/>
              <a:t>=&gt; Quality </a:t>
            </a:r>
            <a:r>
              <a:rPr lang="en-US" noProof="0" dirty="0"/>
              <a:t>Measurement is </a:t>
            </a:r>
            <a:r>
              <a:rPr lang="en-US" noProof="0" dirty="0" smtClean="0"/>
              <a:t>a </a:t>
            </a:r>
            <a:r>
              <a:rPr lang="en-US" noProof="0" dirty="0"/>
              <a:t>type of </a:t>
            </a:r>
            <a:r>
              <a:rPr lang="en-US" noProof="0" dirty="0" smtClean="0"/>
              <a:t>similarity/distance </a:t>
            </a:r>
            <a:r>
              <a:rPr lang="en-US" noProof="0" dirty="0"/>
              <a:t>measurement:</a:t>
            </a:r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r>
              <a:rPr lang="en-US" noProof="0" dirty="0"/>
              <a:t>Comparison of curve of forecasted values with curve of historical </a:t>
            </a:r>
            <a:r>
              <a:rPr lang="en-US" noProof="0" dirty="0" smtClean="0"/>
              <a:t>data</a:t>
            </a:r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endParaRPr lang="en-US" noProof="0" dirty="0"/>
          </a:p>
          <a:p>
            <a:pPr marL="182563" lvl="0" indent="-195263">
              <a:spcBef>
                <a:spcPts val="320"/>
              </a:spcBef>
              <a:buClr>
                <a:schemeClr val="dk1"/>
              </a:buClr>
              <a:buSzPts val="1800"/>
              <a:buChar char="▪"/>
            </a:pPr>
            <a:r>
              <a:rPr lang="en-US" noProof="0" dirty="0" smtClean="0"/>
              <a:t>What is the consequence</a:t>
            </a:r>
            <a:r>
              <a:rPr lang="en-US" noProof="0" dirty="0"/>
              <a:t>?</a:t>
            </a:r>
          </a:p>
          <a:p>
            <a:endParaRPr lang="en-US" noProof="0" dirty="0"/>
          </a:p>
        </p:txBody>
      </p:sp>
      <p:pic>
        <p:nvPicPr>
          <p:cNvPr id="4" name="Google Shape;42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9282" y="3094074"/>
            <a:ext cx="7562718" cy="3560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8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52" y="342530"/>
            <a:ext cx="11793648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The Ugly Duckling Theorem (UDT) [Watanabe, 1969]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6072539" cy="5612074"/>
          </a:xfrm>
        </p:spPr>
        <p:txBody>
          <a:bodyPr>
            <a:noAutofit/>
          </a:bodyPr>
          <a:lstStyle/>
          <a:p>
            <a:pPr marL="182563" lvl="0" indent="-201613">
              <a:spcBef>
                <a:spcPts val="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One of the key question in Data Science is similarity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Relevant for every pattern recognition </a:t>
            </a:r>
            <a:r>
              <a:rPr lang="en-US" noProof="0" dirty="0" smtClean="0"/>
              <a:t>algorithm</a:t>
            </a:r>
            <a:endParaRPr lang="en-US" noProof="0" dirty="0"/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(Dis-)similarity is most often Euclidean distance, but thats most often </a:t>
            </a:r>
            <a:r>
              <a:rPr lang="en-US" noProof="0" dirty="0" smtClean="0"/>
              <a:t>incorrect</a:t>
            </a:r>
            <a:endParaRPr lang="en-US" noProof="0" dirty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</a:pPr>
            <a:r>
              <a:rPr lang="en-US" noProof="0" dirty="0"/>
              <a:t>UDT states: </a:t>
            </a:r>
            <a:r>
              <a:rPr lang="en-US" b="1" noProof="0" dirty="0"/>
              <a:t>classification is impossible without some sort of </a:t>
            </a:r>
            <a:r>
              <a:rPr lang="en-US" b="1" noProof="0" dirty="0" smtClean="0"/>
              <a:t>bias</a:t>
            </a:r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29980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52" y="342530"/>
            <a:ext cx="11793648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The Ugly Duckling Theorem (UDT) [Watanabe, 1969]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6072539" cy="5612074"/>
          </a:xfrm>
        </p:spPr>
        <p:txBody>
          <a:bodyPr>
            <a:noAutofit/>
          </a:bodyPr>
          <a:lstStyle/>
          <a:p>
            <a:pPr marL="182563" lvl="0" indent="-201613">
              <a:spcBef>
                <a:spcPts val="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One of the key question in Data Science is similarity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Relevant for every pattern recognition </a:t>
            </a:r>
            <a:r>
              <a:rPr lang="en-US" noProof="0" dirty="0" smtClean="0"/>
              <a:t>algorithm</a:t>
            </a:r>
            <a:endParaRPr lang="en-US" noProof="0" dirty="0"/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(Dis-)similarity is most often Euclidean distance, but thats most often </a:t>
            </a:r>
            <a:r>
              <a:rPr lang="en-US" noProof="0" dirty="0" smtClean="0"/>
              <a:t>incorrect</a:t>
            </a:r>
            <a:endParaRPr lang="en-US" noProof="0" dirty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</a:pPr>
            <a:r>
              <a:rPr lang="en-US" noProof="0" dirty="0"/>
              <a:t>UDT states: </a:t>
            </a:r>
            <a:r>
              <a:rPr lang="en-US" b="1" noProof="0" dirty="0"/>
              <a:t>classification is impossible without some sort of bias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Depends on the </a:t>
            </a:r>
            <a:r>
              <a:rPr lang="en-US" noProof="0" dirty="0" smtClean="0"/>
              <a:t>features &amp; distance </a:t>
            </a:r>
            <a:r>
              <a:rPr lang="en-US" noProof="0" dirty="0"/>
              <a:t>chosen</a:t>
            </a:r>
          </a:p>
          <a:p>
            <a:pPr marL="1171575" lvl="2" indent="-236537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r>
              <a:rPr lang="en-US" noProof="0" dirty="0"/>
              <a:t>Example on the </a:t>
            </a:r>
            <a:r>
              <a:rPr lang="en-US" noProof="0" dirty="0" smtClean="0"/>
              <a:t>right</a:t>
            </a:r>
            <a:endParaRPr lang="en-US" dirty="0"/>
          </a:p>
          <a:p>
            <a:pPr marL="1171575" lvl="2" indent="-236537">
              <a:spcBef>
                <a:spcPts val="320"/>
              </a:spcBef>
              <a:buClr>
                <a:schemeClr val="dk1"/>
              </a:buClr>
              <a:buSzPts val="1900"/>
              <a:buChar char="▪"/>
            </a:pPr>
            <a:endParaRPr lang="en-US" noProof="0" dirty="0"/>
          </a:p>
          <a:p>
            <a:pPr lvl="0"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Similarity </a:t>
            </a:r>
            <a:r>
              <a:rPr lang="en-US" noProof="0" dirty="0" smtClean="0"/>
              <a:t>is interrelated with the</a:t>
            </a:r>
            <a:endParaRPr lang="en-US" noProof="0" dirty="0" smtClean="0"/>
          </a:p>
          <a:p>
            <a:pPr marL="0" lv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en-US" noProof="0" dirty="0" smtClean="0"/>
              <a:t>   representation </a:t>
            </a:r>
            <a:r>
              <a:rPr lang="en-US" noProof="0" dirty="0"/>
              <a:t>of </a:t>
            </a:r>
            <a:r>
              <a:rPr lang="en-US" noProof="0" dirty="0" smtClean="0"/>
              <a:t>data</a:t>
            </a:r>
            <a:endParaRPr lang="en-US" noProof="0" dirty="0"/>
          </a:p>
        </p:txBody>
      </p:sp>
      <p:pic>
        <p:nvPicPr>
          <p:cNvPr id="4" name="Google Shape;4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8320" y="2195689"/>
            <a:ext cx="5363680" cy="37125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1;p36"/>
          <p:cNvSpPr txBox="1"/>
          <p:nvPr/>
        </p:nvSpPr>
        <p:spPr>
          <a:xfrm>
            <a:off x="6960852" y="1677221"/>
            <a:ext cx="52677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this two pictures is similar to each other?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10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Consequence of UDT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294" y="2307767"/>
            <a:ext cx="5080485" cy="3395692"/>
          </a:xfrm>
        </p:spPr>
        <p:txBody>
          <a:bodyPr>
            <a:noAutofit/>
          </a:bodyPr>
          <a:lstStyle/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endParaRPr lang="en-US" noProof="0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UDT: any two different curves share the same number of properties (c.f. [Watanabe, 1969</a:t>
            </a:r>
            <a:r>
              <a:rPr lang="en-US" noProof="0" dirty="0" smtClean="0"/>
              <a:t>])</a:t>
            </a:r>
            <a:endParaRPr lang="en-US" noProof="0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QM should be chosen accordingly to the goal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noProof="0" dirty="0" smtClean="0"/>
              <a:t>Select the bias relevant to your problem (e.g. [Thrun et al., 2019])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endParaRPr lang="en-US" noProof="0" dirty="0"/>
          </a:p>
        </p:txBody>
      </p:sp>
      <p:pic>
        <p:nvPicPr>
          <p:cNvPr id="4" name="Google Shape;42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7642" y="2714324"/>
            <a:ext cx="6994358" cy="35216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5794" y="1226576"/>
            <a:ext cx="115145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Evaluation </a:t>
            </a:r>
            <a:r>
              <a:rPr lang="en-US" sz="2800" dirty="0"/>
              <a:t>of forecasting results is always biased if a quality measure (QM) is seen as a similarity measure between the forecast curve and the test set curve of data [</a:t>
            </a:r>
            <a:r>
              <a:rPr lang="en-US" sz="2800" dirty="0"/>
              <a:t>Thrun</a:t>
            </a:r>
            <a:r>
              <a:rPr lang="en-US" sz="2800" dirty="0"/>
              <a:t> et al., 2019]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3358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 the talk is going to be about…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0" dirty="0" smtClean="0"/>
              <a:t>Only a „bird‘s-eye view“ is possible in the given time</a:t>
            </a:r>
          </a:p>
          <a:p>
            <a:pPr lvl="1"/>
            <a:r>
              <a:rPr lang="en-US" noProof="0" dirty="0" smtClean="0"/>
              <a:t>Requires several simplifications</a:t>
            </a:r>
          </a:p>
          <a:p>
            <a:pPr lvl="1"/>
            <a:r>
              <a:rPr lang="en-US" noProof="0" dirty="0" smtClean="0"/>
              <a:t>All required code will be shown but remains largely unexplained</a:t>
            </a:r>
          </a:p>
          <a:p>
            <a:pPr marL="457200" lvl="1" indent="0">
              <a:buNone/>
            </a:pPr>
            <a:r>
              <a:rPr lang="en-US" noProof="0" dirty="0" smtClean="0"/>
              <a:t>-&gt; Please look into the documented source code as „homework“</a:t>
            </a:r>
          </a:p>
        </p:txBody>
      </p:sp>
    </p:spTree>
    <p:extLst>
      <p:ext uri="{BB962C8B-B14F-4D97-AF65-F5344CB8AC3E}">
        <p14:creationId xmlns:p14="http://schemas.microsoft.com/office/powerpoint/2010/main" val="13647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The signal and the noise [Silver, 2012]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 smtClean="0"/>
                  <a:t>In </a:t>
                </a:r>
                <a:r>
                  <a:rPr lang="en-US" noProof="0" dirty="0"/>
                  <a:t>time series analysis, the data-generating process is unknown so that we must use the information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i="1" noProof="0" dirty="0"/>
                  <a:t> </a:t>
                </a:r>
                <a:r>
                  <a:rPr lang="en-US" noProof="0" dirty="0"/>
                  <a:t>to build a model</a:t>
                </a:r>
              </a:p>
              <a:p>
                <a:pPr marL="0" indent="0">
                  <a:buNone/>
                </a:pPr>
                <a:r>
                  <a:rPr lang="en-US" noProof="0" dirty="0"/>
                  <a:t>=&gt;Model itself is </a:t>
                </a:r>
                <a:r>
                  <a:rPr lang="en-US" noProof="0" dirty="0" smtClean="0"/>
                  <a:t>uncertain</a:t>
                </a:r>
                <a:endParaRPr lang="en-US" noProof="0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noProof="0" dirty="0" smtClean="0"/>
                  <a:t>BUT its hard </a:t>
                </a:r>
                <a:r>
                  <a:rPr lang="en-US" noProof="0" dirty="0"/>
                  <a:t>to handle model uncertainty, e.g. [Silver, 2012]</a:t>
                </a:r>
              </a:p>
              <a:p>
                <a:pPr marL="0" indent="0">
                  <a:buNone/>
                </a:pPr>
                <a:endParaRPr lang="en-US" noProof="0" dirty="0" smtClean="0"/>
              </a:p>
              <a:p>
                <a:pPr marL="0" indent="0" algn="ctr">
                  <a:buNone/>
                </a:pPr>
                <a:r>
                  <a:rPr lang="en-US" noProof="0" dirty="0" smtClean="0"/>
                  <a:t>What </a:t>
                </a:r>
                <a:r>
                  <a:rPr lang="en-US" noProof="0" dirty="0"/>
                  <a:t>unfavorable effects can happen?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93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0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Effects of Uncertainty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71" y="3968859"/>
            <a:ext cx="11944990" cy="1908369"/>
          </a:xfrm>
        </p:spPr>
        <p:txBody>
          <a:bodyPr>
            <a:noAutofit/>
          </a:bodyPr>
          <a:lstStyle/>
          <a:p>
            <a:r>
              <a:rPr lang="en-US" sz="2400" u="sng" noProof="0" dirty="0" smtClean="0"/>
              <a:t>Underfitting </a:t>
            </a:r>
            <a:r>
              <a:rPr lang="en-US" sz="2400" noProof="0" dirty="0" smtClean="0"/>
              <a:t>refers to a model that can neither model the training data nor generalize to new data</a:t>
            </a:r>
          </a:p>
          <a:p>
            <a:pPr marL="0" indent="0">
              <a:buNone/>
            </a:pPr>
            <a:r>
              <a:rPr lang="en-US" sz="2400" noProof="0" dirty="0" smtClean="0"/>
              <a:t>    -&gt; Knowledge Discovery approaches on residuals and temporal structures</a:t>
            </a:r>
          </a:p>
          <a:p>
            <a:r>
              <a:rPr lang="en-US" sz="2400" u="sng" noProof="0" dirty="0" smtClean="0"/>
              <a:t>Overfitting</a:t>
            </a:r>
            <a:r>
              <a:rPr lang="en-US" sz="2400" noProof="0" dirty="0" smtClean="0"/>
              <a:t> refers to a model that learns also noise instead of only learning the signal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-&gt; Should </a:t>
            </a:r>
            <a:r>
              <a:rPr lang="en-US" sz="2400" dirty="0"/>
              <a:t>be investigated </a:t>
            </a:r>
            <a:r>
              <a:rPr lang="en-US" sz="2400" dirty="0" smtClean="0"/>
              <a:t>with statistical approaches using specific cross-validation</a:t>
            </a:r>
            <a:endParaRPr lang="en-US" sz="2400" noProof="0" dirty="0" smtClean="0"/>
          </a:p>
          <a:p>
            <a:pPr marL="0" indent="0">
              <a:buNone/>
            </a:pPr>
            <a:r>
              <a:rPr lang="en-US" sz="2400" noProof="0" dirty="0" smtClean="0"/>
              <a:t>    -&gt; More likely with nonlinear models like neural networks</a:t>
            </a:r>
            <a:endParaRPr lang="en-US" sz="2400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2" b="6428"/>
          <a:stretch/>
        </p:blipFill>
        <p:spPr>
          <a:xfrm>
            <a:off x="1400795" y="1105776"/>
            <a:ext cx="8796150" cy="263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01" y="242996"/>
            <a:ext cx="10127876" cy="8760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Interpretation of Underfitting versus 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45" y="4843305"/>
            <a:ext cx="10546087" cy="1584796"/>
          </a:xfrm>
        </p:spPr>
        <p:txBody>
          <a:bodyPr/>
          <a:lstStyle/>
          <a:p>
            <a:r>
              <a:rPr lang="en-US" noProof="0" dirty="0" smtClean="0"/>
              <a:t>Underfitting </a:t>
            </a:r>
            <a:r>
              <a:rPr lang="en-US" noProof="0" dirty="0" smtClean="0">
                <a:sym typeface="Wingdings" panose="05000000000000000000" pitchFamily="2" charset="2"/>
              </a:rPr>
              <a:t> Model has h</a:t>
            </a:r>
            <a:r>
              <a:rPr lang="en-US" noProof="0" dirty="0" smtClean="0"/>
              <a:t>igh bias</a:t>
            </a:r>
          </a:p>
          <a:p>
            <a:r>
              <a:rPr lang="en-US" noProof="0" dirty="0" smtClean="0"/>
              <a:t>Overfitting </a:t>
            </a:r>
            <a:r>
              <a:rPr lang="en-US" noProof="0" dirty="0" smtClean="0">
                <a:sym typeface="Wingdings" panose="05000000000000000000" pitchFamily="2" charset="2"/>
              </a:rPr>
              <a:t> model has a high variance (especially on the test set)</a:t>
            </a:r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7" y="1119030"/>
            <a:ext cx="107156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Limiting </a:t>
            </a:r>
            <a:r>
              <a:rPr lang="en-US" dirty="0"/>
              <a:t>Uncertainty by </a:t>
            </a:r>
            <a:r>
              <a:rPr lang="en-US" dirty="0" smtClean="0"/>
              <a:t>“M</a:t>
            </a:r>
            <a:r>
              <a:rPr lang="en-US" noProof="0" dirty="0" smtClean="0"/>
              <a:t>ore Learning”?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0" dirty="0" smtClean="0"/>
              <a:t>Uncertainty can lead to either overfitting or </a:t>
            </a:r>
            <a:r>
              <a:rPr lang="en-US" sz="3200" noProof="0" dirty="0" smtClean="0"/>
              <a:t>underfitting</a:t>
            </a:r>
            <a:endParaRPr lang="en-US" sz="3200" noProof="0" dirty="0" smtClean="0"/>
          </a:p>
          <a:p>
            <a:pPr marL="0" indent="0">
              <a:buNone/>
            </a:pPr>
            <a:endParaRPr lang="en-US" sz="3200" noProof="0" dirty="0" smtClean="0"/>
          </a:p>
          <a:p>
            <a:r>
              <a:rPr lang="en-US" sz="3200" noProof="0" dirty="0" smtClean="0"/>
              <a:t>Can we assume that larger training datasets </a:t>
            </a:r>
            <a:r>
              <a:rPr lang="en-US" sz="3200" dirty="0" smtClean="0"/>
              <a:t>or more complex models</a:t>
            </a:r>
            <a:r>
              <a:rPr lang="en-US" sz="3200" noProof="0" dirty="0" smtClean="0"/>
              <a:t> resolve the problem?</a:t>
            </a:r>
          </a:p>
          <a:p>
            <a:pPr lvl="1"/>
            <a:r>
              <a:rPr lang="en-US" sz="2800" noProof="0" dirty="0" smtClean="0"/>
              <a:t>E.g. deep learning on large data sets </a:t>
            </a:r>
            <a:endParaRPr lang="en-US" sz="2800" noProof="0" dirty="0"/>
          </a:p>
        </p:txBody>
      </p:sp>
    </p:spTree>
    <p:extLst>
      <p:ext uri="{BB962C8B-B14F-4D97-AF65-F5344CB8AC3E}">
        <p14:creationId xmlns:p14="http://schemas.microsoft.com/office/powerpoint/2010/main" val="302279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94" y="787940"/>
            <a:ext cx="11956206" cy="43062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Pitfall of the Learning Behavior </a:t>
            </a:r>
            <a:r>
              <a:rPr lang="en-US" noProof="0" dirty="0"/>
              <a:t>of </a:t>
            </a:r>
            <a:r>
              <a:rPr lang="en-US" noProof="0" dirty="0" smtClean="0"/>
              <a:t>ML Models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5648958" cy="4590430"/>
          </a:xfrm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chemeClr val="accent1">
                    <a:lumMod val="50000"/>
                  </a:schemeClr>
                </a:solidFill>
              </a:rPr>
              <a:t>The more data the method “learns”, the more complex the model and more precisely the adaptation</a:t>
            </a:r>
          </a:p>
          <a:p>
            <a:r>
              <a:rPr lang="en-US" noProof="0" dirty="0" smtClean="0">
                <a:solidFill>
                  <a:srgbClr val="C00000"/>
                </a:solidFill>
              </a:rPr>
              <a:t>However, above a certain limit, the underlying principles are not well mapped, i.e. the test data set is forecasted with large errors</a:t>
            </a:r>
          </a:p>
          <a:p>
            <a:endParaRPr lang="de-DE" dirty="0">
              <a:solidFill>
                <a:srgbClr val="C00000"/>
              </a:solidFill>
            </a:endParaRPr>
          </a:p>
          <a:p>
            <a:endParaRPr lang="de-DE" dirty="0" smtClean="0">
              <a:solidFill>
                <a:srgbClr val="C00000"/>
              </a:solidFill>
            </a:endParaRPr>
          </a:p>
          <a:p>
            <a:r>
              <a:rPr lang="de-DE" sz="1800" dirty="0" smtClean="0"/>
              <a:t>Sources</a:t>
            </a:r>
            <a:r>
              <a:rPr lang="de-DE" sz="1800" dirty="0" smtClean="0"/>
              <a:t>: </a:t>
            </a:r>
            <a:r>
              <a:rPr lang="en-US" sz="1800" dirty="0" smtClean="0"/>
              <a:t>[Ultsch Lectures; </a:t>
            </a:r>
            <a:r>
              <a:rPr lang="en-US" sz="1800" dirty="0" smtClean="0"/>
              <a:t>Geman</a:t>
            </a:r>
            <a:r>
              <a:rPr lang="en-US" sz="1800" dirty="0" smtClean="0"/>
              <a:t> </a:t>
            </a:r>
            <a:r>
              <a:rPr lang="en-US" sz="1800" dirty="0"/>
              <a:t>et al., 1992; </a:t>
            </a:r>
            <a:r>
              <a:rPr lang="en-US" sz="1800" dirty="0"/>
              <a:t>Gigerenzer</a:t>
            </a:r>
            <a:r>
              <a:rPr lang="en-US" sz="1800" dirty="0"/>
              <a:t>/Brighton, </a:t>
            </a:r>
            <a:r>
              <a:rPr lang="en-US" sz="1800" dirty="0" smtClean="0"/>
              <a:t>2009; </a:t>
            </a:r>
            <a:r>
              <a:rPr lang="en-US" sz="1800" dirty="0"/>
              <a:t>Ben-David et al., 2018</a:t>
            </a:r>
            <a:r>
              <a:rPr lang="en-US" sz="1800" dirty="0" smtClean="0"/>
              <a:t>]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90" y="1056242"/>
            <a:ext cx="6025196" cy="48798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3038" y="558500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7"/>
            <a:endParaRPr lang="de-DE" dirty="0"/>
          </a:p>
          <a:p>
            <a:pPr algn="ctr"/>
            <a:r>
              <a:rPr lang="en-US" sz="2400" dirty="0"/>
              <a:t>Learning behavior of forecasting models when comparing test data and learning </a:t>
            </a:r>
            <a:r>
              <a:rPr lang="en-US" sz="2400" dirty="0" smtClean="0"/>
              <a:t>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29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94" y="787940"/>
            <a:ext cx="11956206" cy="43062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Pitfall of the Learning Behavior </a:t>
            </a:r>
            <a:r>
              <a:rPr lang="en-US" noProof="0" dirty="0"/>
              <a:t>of </a:t>
            </a:r>
            <a:r>
              <a:rPr lang="en-US" noProof="0" dirty="0" smtClean="0"/>
              <a:t>ML Models</a:t>
            </a:r>
            <a:r>
              <a:rPr lang="en-US" noProof="0" dirty="0"/>
              <a:t/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5648958" cy="4590430"/>
          </a:xfrm>
        </p:spPr>
        <p:txBody>
          <a:bodyPr>
            <a:normAutofit/>
          </a:bodyPr>
          <a:lstStyle/>
          <a:p>
            <a:r>
              <a:rPr lang="en-US" noProof="0" dirty="0" smtClean="0">
                <a:solidFill>
                  <a:schemeClr val="accent1">
                    <a:lumMod val="50000"/>
                  </a:schemeClr>
                </a:solidFill>
              </a:rPr>
              <a:t>The more data the method “learns”, the more complex the model and more precisely the adaptation</a:t>
            </a:r>
          </a:p>
          <a:p>
            <a:r>
              <a:rPr lang="en-US" noProof="0" dirty="0" smtClean="0">
                <a:solidFill>
                  <a:srgbClr val="C00000"/>
                </a:solidFill>
              </a:rPr>
              <a:t>However, above a certain limit, the underlying principles are not well mapped, i.e. the test data set is forecasted with large errors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-</a:t>
            </a:r>
            <a:r>
              <a:rPr lang="de-DE" noProof="0" dirty="0" smtClean="0"/>
              <a:t>&gt; Optimal „</a:t>
            </a:r>
            <a:r>
              <a:rPr lang="en-US" dirty="0" smtClean="0"/>
              <a:t>Approximation of </a:t>
            </a:r>
            <a:r>
              <a:rPr lang="en-US" dirty="0"/>
              <a:t>a target concept given a bounded amount of </a:t>
            </a:r>
            <a:r>
              <a:rPr lang="en-US" dirty="0" smtClean="0"/>
              <a:t>data” (“Learning”) cannot </a:t>
            </a:r>
            <a:r>
              <a:rPr lang="en-US" dirty="0"/>
              <a:t>be proven [</a:t>
            </a:r>
            <a:r>
              <a:rPr lang="en-US" dirty="0" smtClean="0"/>
              <a:t>Ben-David et al., 2018]</a:t>
            </a:r>
            <a:endParaRPr lang="en-US" noProof="0" dirty="0" smtClean="0"/>
          </a:p>
          <a:p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90" y="1056242"/>
            <a:ext cx="6025196" cy="48798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3038" y="558500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7"/>
            <a:endParaRPr lang="de-DE" dirty="0"/>
          </a:p>
          <a:p>
            <a:pPr algn="ctr"/>
            <a:r>
              <a:rPr lang="en-US" sz="2400" dirty="0"/>
              <a:t>Learning behavior of forecasting models when comparing test data and learning </a:t>
            </a:r>
            <a:r>
              <a:rPr lang="en-US" sz="2400" dirty="0" smtClean="0"/>
              <a:t>data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25651" y="4461164"/>
            <a:ext cx="4912837" cy="174324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5794" y="5985118"/>
            <a:ext cx="3748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=&gt; „Optimum </a:t>
            </a:r>
            <a:r>
              <a:rPr lang="de-DE" sz="2800" dirty="0" smtClean="0"/>
              <a:t>unknown</a:t>
            </a:r>
            <a:r>
              <a:rPr lang="de-DE" sz="2800" dirty="0" smtClean="0"/>
              <a:t>“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28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551" y="342530"/>
            <a:ext cx="11829449" cy="876034"/>
          </a:xfrm>
        </p:spPr>
        <p:txBody>
          <a:bodyPr>
            <a:normAutofit/>
          </a:bodyPr>
          <a:lstStyle/>
          <a:p>
            <a:r>
              <a:rPr lang="en-US" dirty="0"/>
              <a:t>No Free Lunch Theorem (NFL) - [</a:t>
            </a:r>
            <a:r>
              <a:rPr lang="en-US" dirty="0"/>
              <a:t>Wolpert</a:t>
            </a:r>
            <a:r>
              <a:rPr lang="en-US" dirty="0"/>
              <a:t>, 1996]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11720412" cy="13528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2600" dirty="0"/>
              <a:t>Let X Time series of electricity prices should be forecasted, one per region, then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r>
              <a:rPr lang="en-US" sz="2600" b="1" dirty="0"/>
              <a:t>No solution given by an algorithm can be better than any other if the number of problems is high </a:t>
            </a:r>
            <a:r>
              <a:rPr lang="en-US" sz="2600" b="1" dirty="0" smtClean="0"/>
              <a:t>enough</a:t>
            </a:r>
            <a:endParaRPr lang="en-US" sz="1710" dirty="0"/>
          </a:p>
          <a:p>
            <a:endParaRPr lang="de-DE" dirty="0"/>
          </a:p>
        </p:txBody>
      </p:sp>
      <p:pic>
        <p:nvPicPr>
          <p:cNvPr id="10" name="Google Shape;37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30461" y="2346990"/>
            <a:ext cx="7812812" cy="20692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78;p32"/>
          <p:cNvSpPr txBox="1"/>
          <p:nvPr/>
        </p:nvSpPr>
        <p:spPr>
          <a:xfrm>
            <a:off x="1270206" y="3381595"/>
            <a:ext cx="2283135" cy="24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8" tIns="39078" rIns="78178" bIns="39078" anchor="t" anchorCtr="0">
            <a:no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Average is often the chance level</a:t>
            </a:r>
            <a:endParaRPr lang="en-GB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2730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551" y="342530"/>
            <a:ext cx="11829449" cy="876034"/>
          </a:xfrm>
        </p:spPr>
        <p:txBody>
          <a:bodyPr>
            <a:normAutofit/>
          </a:bodyPr>
          <a:lstStyle/>
          <a:p>
            <a:r>
              <a:rPr lang="en-US" dirty="0"/>
              <a:t>No Free Lunch Theorem (NFL) - [</a:t>
            </a:r>
            <a:r>
              <a:rPr lang="en-US" dirty="0"/>
              <a:t>Wolpert</a:t>
            </a:r>
            <a:r>
              <a:rPr lang="en-US" dirty="0"/>
              <a:t>, 1996]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6"/>
            <a:ext cx="11720412" cy="135289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2600" dirty="0"/>
              <a:t>Let X Time series of electricity prices should be forecasted, one per region, then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r>
              <a:rPr lang="en-US" sz="2600" b="1" dirty="0"/>
              <a:t>No solution given by an algorithm can be better than any other if the number of problems is high </a:t>
            </a:r>
            <a:r>
              <a:rPr lang="en-US" sz="2600" b="1" dirty="0" smtClean="0"/>
              <a:t>enough</a:t>
            </a:r>
            <a:endParaRPr lang="en-US" sz="1710" dirty="0"/>
          </a:p>
          <a:p>
            <a:endParaRPr lang="de-DE" dirty="0"/>
          </a:p>
        </p:txBody>
      </p:sp>
      <p:sp>
        <p:nvSpPr>
          <p:cNvPr id="9" name="Rectangle 8"/>
          <p:cNvSpPr/>
          <p:nvPr/>
        </p:nvSpPr>
        <p:spPr>
          <a:xfrm>
            <a:off x="362551" y="4402152"/>
            <a:ext cx="11457272" cy="220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6110" indent="-177828">
              <a:spcBef>
                <a:spcPts val="274"/>
              </a:spcBef>
              <a:buClr>
                <a:schemeClr val="dk1"/>
              </a:buClr>
              <a:buSzPts val="2000"/>
              <a:buFont typeface="Noto Sans Symbols"/>
              <a:buChar char="⇒"/>
            </a:pPr>
            <a:r>
              <a:rPr lang="en-US" sz="2600" dirty="0" smtClean="0"/>
              <a:t>Choose </a:t>
            </a:r>
            <a:r>
              <a:rPr lang="en-US" sz="2600" dirty="0"/>
              <a:t>the “right” representation of data meaning that you answer the question: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</a:pPr>
            <a:r>
              <a:rPr lang="en-US" sz="2600" dirty="0"/>
              <a:t>	„What are my objects/smallest units in which I operate“?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/>
              <a:t>Select algorithm(s) problem-specific and adapted to your data representation(e.g. [</a:t>
            </a:r>
            <a:r>
              <a:rPr lang="en-US" sz="2600" dirty="0"/>
              <a:t>Thrun</a:t>
            </a:r>
            <a:r>
              <a:rPr lang="en-US" sz="2600" dirty="0"/>
              <a:t> et al., 2019])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/>
              <a:t>Requires discussion with domain expert</a:t>
            </a:r>
            <a:endParaRPr lang="en-US" sz="2600" dirty="0"/>
          </a:p>
        </p:txBody>
      </p:sp>
      <p:pic>
        <p:nvPicPr>
          <p:cNvPr id="10" name="Google Shape;37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30461" y="2346990"/>
            <a:ext cx="7812812" cy="20692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78;p32"/>
          <p:cNvSpPr txBox="1"/>
          <p:nvPr/>
        </p:nvSpPr>
        <p:spPr>
          <a:xfrm>
            <a:off x="1270206" y="3381595"/>
            <a:ext cx="2283135" cy="24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8" tIns="39078" rIns="78178" bIns="39078" anchor="t" anchorCtr="0">
            <a:no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Average is often the chance level</a:t>
            </a:r>
            <a:endParaRPr lang="en-GB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17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Summary of Challenges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Underfitting can be restricted with typical knowledge discovery approaches</a:t>
            </a:r>
          </a:p>
          <a:p>
            <a:pPr lvl="1"/>
            <a:r>
              <a:rPr lang="en-US" dirty="0" smtClean="0"/>
              <a:t>investigate residuals and their temporal structures</a:t>
            </a:r>
          </a:p>
          <a:p>
            <a:r>
              <a:rPr lang="en-US" dirty="0" smtClean="0"/>
              <a:t>Overfitting can be handled with Crossvalidation</a:t>
            </a:r>
          </a:p>
          <a:p>
            <a:pPr lvl="2"/>
            <a:r>
              <a:rPr lang="en-US" dirty="0" smtClean="0"/>
              <a:t>Test-sample bigger than one season (repeating cycle)</a:t>
            </a:r>
          </a:p>
          <a:p>
            <a:pPr lvl="2"/>
            <a:r>
              <a:rPr lang="en-US" dirty="0" smtClean="0"/>
              <a:t>At least 100 times for statistical relevance in order to handle uncertainty</a:t>
            </a:r>
          </a:p>
          <a:p>
            <a:r>
              <a:rPr lang="en-US" dirty="0" smtClean="0"/>
              <a:t>The Ugly Duckling Theorem (UDT)</a:t>
            </a:r>
          </a:p>
          <a:p>
            <a:pPr lvl="1"/>
            <a:r>
              <a:rPr lang="en-US" dirty="0" smtClean="0"/>
              <a:t>Quality measure (similarity) has to be defined problem-specific </a:t>
            </a:r>
          </a:p>
          <a:p>
            <a:pPr marL="457200" lvl="1" indent="0">
              <a:buNone/>
            </a:pPr>
            <a:r>
              <a:rPr lang="en-US" dirty="0" smtClean="0"/>
              <a:t>    -&gt; communicate with domain expert</a:t>
            </a:r>
          </a:p>
          <a:p>
            <a:r>
              <a:rPr lang="en-US" dirty="0" smtClean="0"/>
              <a:t>No Free Lunch Theorem (NFL) </a:t>
            </a:r>
          </a:p>
          <a:p>
            <a:pPr lvl="1"/>
            <a:r>
              <a:rPr lang="en-US" dirty="0" smtClean="0"/>
              <a:t>No algorithm can outperform all others in every application</a:t>
            </a:r>
          </a:p>
          <a:p>
            <a:pPr marL="0" indent="0">
              <a:buNone/>
            </a:pPr>
            <a:r>
              <a:rPr lang="en-US" dirty="0" smtClean="0"/>
              <a:t>=&gt; Data preprocessing using knowledge discovery and communication with the domain expert is critical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3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Benchmarking Various Methods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Premise is that data </a:t>
            </a:r>
            <a:r>
              <a:rPr lang="en-GB" dirty="0"/>
              <a:t>source (Nord Pool) is the appropriate market providing useful data for forecasting</a:t>
            </a:r>
          </a:p>
          <a:p>
            <a:pPr lvl="1"/>
            <a:r>
              <a:rPr lang="en-GB" dirty="0"/>
              <a:t>c.f. Prediction of Quarterly Financial Data of Stocks [</a:t>
            </a:r>
            <a:r>
              <a:rPr lang="en-GB" dirty="0"/>
              <a:t>Thrun</a:t>
            </a:r>
            <a:r>
              <a:rPr lang="en-GB" dirty="0"/>
              <a:t>, 2019a])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noProof="0" dirty="0" smtClean="0"/>
              <a:t>Lets try to spot the implicit assumption I made</a:t>
            </a:r>
          </a:p>
          <a:p>
            <a:r>
              <a:rPr lang="en-US" noProof="0" dirty="0" smtClean="0"/>
              <a:t>Maybe even spot mistakes I made </a:t>
            </a:r>
            <a:r>
              <a:rPr lang="en-US" noProof="0" dirty="0" smtClean="0">
                <a:sym typeface="Wingdings" panose="05000000000000000000" pitchFamily="2" charset="2"/>
              </a:rPr>
              <a:t></a:t>
            </a: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r>
              <a:rPr lang="en-US" noProof="0" dirty="0" smtClean="0"/>
              <a:t>-&gt; Benchmarking in Rmarkdown….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27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Learning targets</a:t>
            </a:r>
            <a:br>
              <a:rPr lang="en-US" noProof="0" dirty="0" smtClean="0"/>
            </a:b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Success factors for data science are understood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Challenges in forecasting are known based on ML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 smtClean="0"/>
              <a:t>Benchmarking in Forecasting </a:t>
            </a:r>
            <a:r>
              <a:rPr lang="en-US" sz="3200" dirty="0" smtClean="0"/>
              <a:t>can </a:t>
            </a:r>
            <a:r>
              <a:rPr lang="en-US" sz="3200" dirty="0"/>
              <a:t>be performed </a:t>
            </a:r>
            <a:r>
              <a:rPr lang="en-US" sz="3200" dirty="0" smtClean="0"/>
              <a:t>(on the example of electricity </a:t>
            </a:r>
            <a:r>
              <a:rPr lang="en-US" sz="3200" dirty="0"/>
              <a:t>price forecasting )</a:t>
            </a:r>
            <a:endParaRPr lang="en-US" sz="3200" noProof="0" dirty="0" smtClean="0"/>
          </a:p>
          <a:p>
            <a:pPr marL="0" indent="0">
              <a:buNone/>
            </a:pPr>
            <a:endParaRPr lang="en-US" sz="3200" noProof="0" dirty="0" smtClean="0"/>
          </a:p>
          <a:p>
            <a:pPr>
              <a:buFont typeface="Symbol" panose="05050102010706020507" pitchFamily="18" charset="2"/>
              <a:buChar char="Þ"/>
            </a:pPr>
            <a:r>
              <a:rPr lang="en-US" sz="3200" noProof="0" dirty="0" smtClean="0"/>
              <a:t>You will be able to spot the pitfalls of my live coding in forecasting</a:t>
            </a:r>
          </a:p>
          <a:p>
            <a:pPr marL="457200" lvl="1" indent="0">
              <a:buNone/>
            </a:pPr>
            <a:r>
              <a:rPr lang="en-US" sz="2800" noProof="0" dirty="0" smtClean="0"/>
              <a:t>(Using the concepts presented)</a:t>
            </a:r>
          </a:p>
          <a:p>
            <a:pPr marL="457200" lvl="1" indent="0">
              <a:buNone/>
            </a:pPr>
            <a:r>
              <a:rPr lang="en-US" sz="2800" noProof="0" dirty="0" smtClean="0"/>
              <a:t>(Without the necessity to understand the details of the code)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878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42" y="292892"/>
            <a:ext cx="11024958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Explicit </a:t>
            </a:r>
            <a:r>
              <a:rPr lang="en-US" dirty="0" smtClean="0"/>
              <a:t>Assumptions </a:t>
            </a:r>
            <a:r>
              <a:rPr lang="en-US" dirty="0" smtClean="0"/>
              <a:t>are the </a:t>
            </a:r>
            <a:r>
              <a:rPr lang="en-US" noProof="0" dirty="0" smtClean="0"/>
              <a:t>Key Factors for Success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9628053" cy="5192224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Well-selected forecasting horizon/interval, data &amp; target feature(s)</a:t>
            </a:r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Is the </a:t>
            </a:r>
            <a:r>
              <a:rPr lang="en-GB" dirty="0">
                <a:solidFill>
                  <a:srgbClr val="C00000"/>
                </a:solidFill>
              </a:rPr>
              <a:t>a</a:t>
            </a:r>
            <a:r>
              <a:rPr lang="en-GB" dirty="0" smtClean="0">
                <a:solidFill>
                  <a:srgbClr val="C00000"/>
                </a:solidFill>
              </a:rPr>
              <a:t>ppropriate unit: Euro/MWh of hourly time series?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Even if the region lie in </a:t>
            </a:r>
            <a:r>
              <a:rPr lang="en-GB" dirty="0">
                <a:solidFill>
                  <a:srgbClr val="C00000"/>
                </a:solidFill>
              </a:rPr>
              <a:t>S</a:t>
            </a:r>
            <a:r>
              <a:rPr lang="en-GB" dirty="0" smtClean="0">
                <a:solidFill>
                  <a:srgbClr val="C00000"/>
                </a:solidFill>
              </a:rPr>
              <a:t>candinavian </a:t>
            </a:r>
            <a:r>
              <a:rPr lang="en-GB" dirty="0" smtClean="0">
                <a:solidFill>
                  <a:srgbClr val="C00000"/>
                </a:solidFill>
              </a:rPr>
              <a:t>countries having other currencies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No systematic change between weekdays (e.g. [Taylor/Letham, 2018]) or day and night (e.g. [Locarek-Junge, 2019]) exist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Does the regional location of time </a:t>
            </a:r>
            <a:r>
              <a:rPr lang="en-GB" dirty="0">
                <a:solidFill>
                  <a:srgbClr val="C00000"/>
                </a:solidFill>
              </a:rPr>
              <a:t>series </a:t>
            </a:r>
            <a:r>
              <a:rPr lang="en-GB" dirty="0" smtClean="0">
                <a:solidFill>
                  <a:srgbClr val="C00000"/>
                </a:solidFill>
              </a:rPr>
              <a:t>not </a:t>
            </a:r>
            <a:r>
              <a:rPr lang="en-GB" dirty="0">
                <a:solidFill>
                  <a:srgbClr val="C00000"/>
                </a:solidFill>
              </a:rPr>
              <a:t>result in structural </a:t>
            </a:r>
            <a:r>
              <a:rPr lang="en-GB" dirty="0" smtClean="0">
                <a:solidFill>
                  <a:srgbClr val="C00000"/>
                </a:solidFill>
              </a:rPr>
              <a:t>differences?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>
                <a:solidFill>
                  <a:srgbClr val="C00000"/>
                </a:solidFill>
              </a:rPr>
              <a:t>Contrary example in country-based </a:t>
            </a:r>
            <a:r>
              <a:rPr lang="en-GB" dirty="0" smtClean="0">
                <a:solidFill>
                  <a:srgbClr val="C00000"/>
                </a:solidFill>
              </a:rPr>
              <a:t>GDP </a:t>
            </a:r>
            <a:r>
              <a:rPr lang="en-GB" dirty="0">
                <a:solidFill>
                  <a:srgbClr val="C00000"/>
                </a:solidFill>
              </a:rPr>
              <a:t>[</a:t>
            </a:r>
            <a:r>
              <a:rPr lang="en-GB" dirty="0">
                <a:solidFill>
                  <a:srgbClr val="C00000"/>
                </a:solidFill>
              </a:rPr>
              <a:t>Thrun</a:t>
            </a:r>
            <a:r>
              <a:rPr lang="en-GB" dirty="0">
                <a:solidFill>
                  <a:srgbClr val="C00000"/>
                </a:solidFill>
              </a:rPr>
              <a:t>, 2019b</a:t>
            </a:r>
            <a:r>
              <a:rPr lang="en-GB" dirty="0" smtClean="0">
                <a:solidFill>
                  <a:srgbClr val="C00000"/>
                </a:solidFill>
              </a:rPr>
              <a:t>]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Overfitting is accounted for well because time interval of test set is large enough (at least one season)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Quality measure with an appropriate bias is chosen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806608" y="1148689"/>
            <a:ext cx="24781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b="1" i="1" dirty="0" smtClean="0">
                <a:solidFill>
                  <a:schemeClr val="bg2">
                    <a:lumMod val="25000"/>
                  </a:schemeClr>
                </a:solidFill>
              </a:rPr>
              <a:t>Unambiguous</a:t>
            </a:r>
            <a:r>
              <a:rPr lang="de-DE" sz="2400" b="1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400" b="1" i="1" dirty="0" smtClean="0">
                <a:solidFill>
                  <a:schemeClr val="bg2">
                    <a:lumMod val="25000"/>
                  </a:schemeClr>
                </a:solidFill>
              </a:rPr>
              <a:t>Objective</a:t>
            </a:r>
            <a:endParaRPr lang="de-DE" sz="2400" b="1" i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de-DE" sz="2400" b="1" i="1" dirty="0" smtClean="0"/>
          </a:p>
          <a:p>
            <a:pPr marL="457200" indent="-457200">
              <a:buFont typeface="+mj-lt"/>
              <a:buAutoNum type="arabicPeriod"/>
            </a:pPr>
            <a:endParaRPr lang="de-DE" sz="2400" b="1" i="1" dirty="0"/>
          </a:p>
          <a:p>
            <a:pPr marL="457200" indent="-457200">
              <a:buFont typeface="+mj-lt"/>
              <a:buAutoNum type="arabicPeriod" startAt="2"/>
            </a:pPr>
            <a:r>
              <a:rPr lang="de-DE" sz="2400" b="1" i="1" dirty="0" smtClean="0">
                <a:solidFill>
                  <a:srgbClr val="C00000"/>
                </a:solidFill>
              </a:rPr>
              <a:t>Proper Data </a:t>
            </a:r>
            <a:r>
              <a:rPr lang="de-DE" sz="2400" b="1" i="1" dirty="0" smtClean="0">
                <a:solidFill>
                  <a:srgbClr val="C00000"/>
                </a:solidFill>
              </a:rPr>
              <a:t>Reprensen-tation</a:t>
            </a:r>
            <a:endParaRPr lang="de-DE" sz="2400" b="1" i="1" dirty="0" smtClean="0">
              <a:solidFill>
                <a:srgbClr val="C00000"/>
              </a:solidFill>
            </a:endParaRPr>
          </a:p>
          <a:p>
            <a:endParaRPr lang="de-DE" sz="2400" b="1" i="1" dirty="0" smtClean="0"/>
          </a:p>
          <a:p>
            <a:pPr marL="457200" indent="-457200">
              <a:buFont typeface="+mj-lt"/>
              <a:buAutoNum type="arabicPeriod" startAt="2"/>
            </a:pPr>
            <a:endParaRPr lang="de-DE" sz="2400" b="1" i="1" dirty="0" smtClean="0"/>
          </a:p>
          <a:p>
            <a:pPr marL="457200" indent="-457200">
              <a:buFont typeface="+mj-lt"/>
              <a:buAutoNum type="arabicPeriod" startAt="2"/>
            </a:pPr>
            <a:endParaRPr lang="de-DE" sz="2400" b="1" i="1" dirty="0" smtClean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de-DE" sz="2400" b="1" i="1" dirty="0" smtClean="0">
                <a:solidFill>
                  <a:srgbClr val="0070C0"/>
                </a:solidFill>
              </a:rPr>
              <a:t>Limited </a:t>
            </a:r>
            <a:r>
              <a:rPr lang="de-DE" sz="2400" b="1" i="1" dirty="0" smtClean="0">
                <a:solidFill>
                  <a:srgbClr val="0070C0"/>
                </a:solidFill>
              </a:rPr>
              <a:t>Uncertainty</a:t>
            </a:r>
            <a:endParaRPr lang="de-DE" sz="2400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endParaRPr lang="de-DE" sz="2400" b="1" i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de-DE" sz="2400" b="1" i="1" dirty="0" smtClean="0">
                <a:solidFill>
                  <a:schemeClr val="accent6">
                    <a:lumMod val="50000"/>
                  </a:schemeClr>
                </a:solidFill>
              </a:rPr>
              <a:t>Choice </a:t>
            </a:r>
            <a:r>
              <a:rPr lang="de-DE" sz="2400" b="1" i="1" dirty="0" smtClean="0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de-DE" sz="2400" b="1" i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sz="2400" b="1" i="1" dirty="0" smtClean="0">
                <a:solidFill>
                  <a:schemeClr val="accent6">
                    <a:lumMod val="50000"/>
                  </a:schemeClr>
                </a:solidFill>
              </a:rPr>
              <a:t>Similarity</a:t>
            </a:r>
            <a:endParaRPr lang="en-US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73102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Implicit Assumptions for Working with ANNs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00" y="795118"/>
            <a:ext cx="9187945" cy="6139882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GB" noProof="0" dirty="0" smtClean="0"/>
              <a:t>Less complex but „understandable“ ML approaches approaches (like Facebook‘s prophet, </a:t>
            </a:r>
            <a:r>
              <a:rPr lang="en-GB" dirty="0"/>
              <a:t>[Taylor/</a:t>
            </a:r>
            <a:r>
              <a:rPr lang="en-GB" dirty="0"/>
              <a:t>Letham</a:t>
            </a:r>
            <a:r>
              <a:rPr lang="en-GB" dirty="0"/>
              <a:t>, 2018]</a:t>
            </a:r>
            <a:r>
              <a:rPr lang="en-GB" noProof="0" dirty="0" smtClean="0"/>
              <a:t>) failed</a:t>
            </a:r>
          </a:p>
          <a:p>
            <a:pPr marL="571500" indent="-571500">
              <a:buFont typeface="+mj-lt"/>
              <a:buAutoNum type="romanUcPeriod"/>
            </a:pPr>
            <a:r>
              <a:rPr lang="en-GB" noProof="0" dirty="0" smtClean="0"/>
              <a:t>Knowledge discovery performed extensively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noProof="0" dirty="0" smtClean="0"/>
              <a:t>Structure and quality of the data must be statistically clarified PRIOR to coding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Problem </a:t>
            </a:r>
            <a:r>
              <a:rPr lang="en-GB" dirty="0"/>
              <a:t>is multivariate </a:t>
            </a:r>
          </a:p>
          <a:p>
            <a:pPr lvl="2"/>
            <a:r>
              <a:rPr lang="en-GB" dirty="0"/>
              <a:t>Relevant information is contained in more than one </a:t>
            </a:r>
            <a:r>
              <a:rPr lang="en-GB" dirty="0" smtClean="0"/>
              <a:t>variable</a:t>
            </a:r>
          </a:p>
          <a:p>
            <a:pPr lvl="2"/>
            <a:r>
              <a:rPr lang="en-GB" dirty="0" smtClean="0"/>
              <a:t>Information </a:t>
            </a:r>
            <a:r>
              <a:rPr lang="en-GB" dirty="0"/>
              <a:t>is nonlinear and complex </a:t>
            </a:r>
            <a:r>
              <a:rPr lang="en-GB" dirty="0" smtClean="0"/>
              <a:t>interrelated</a:t>
            </a:r>
            <a:endParaRPr lang="en-GB" noProof="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noProof="0" dirty="0" smtClean="0"/>
              <a:t>Causality (cause -&gt; effect)</a:t>
            </a:r>
          </a:p>
          <a:p>
            <a:pPr lvl="2"/>
            <a:r>
              <a:rPr lang="en-GB" noProof="0" dirty="0"/>
              <a:t>N</a:t>
            </a:r>
            <a:r>
              <a:rPr lang="en-GB" noProof="0" dirty="0" smtClean="0"/>
              <a:t>o other predictors majorly influence the price market significantly (e.g. energy production, hydro reservoirs in </a:t>
            </a:r>
            <a:r>
              <a:rPr lang="en-GB" dirty="0" smtClean="0">
                <a:solidFill>
                  <a:srgbClr val="000000"/>
                </a:solidFill>
                <a:ea typeface="Lucida Grande"/>
                <a:cs typeface="Lucida Grande"/>
              </a:rPr>
              <a:t>Scandinavia</a:t>
            </a:r>
            <a:r>
              <a:rPr lang="en-GB" noProof="0" dirty="0" smtClean="0"/>
              <a:t>, …)</a:t>
            </a:r>
          </a:p>
          <a:p>
            <a:pPr lvl="2"/>
            <a:r>
              <a:rPr lang="en-GB" dirty="0" smtClean="0"/>
              <a:t>Used predictors are </a:t>
            </a:r>
            <a:r>
              <a:rPr lang="en-GB" dirty="0"/>
              <a:t>available BEFORE period of </a:t>
            </a:r>
            <a:r>
              <a:rPr lang="en-GB" dirty="0" smtClean="0"/>
              <a:t>forecasting</a:t>
            </a:r>
            <a:endParaRPr lang="en-GB" noProof="0" dirty="0" smtClean="0"/>
          </a:p>
          <a:p>
            <a:pPr marL="0" indent="0">
              <a:buNone/>
            </a:pPr>
            <a:r>
              <a:rPr lang="en-GB" noProof="0" dirty="0" smtClean="0"/>
              <a:t>=&gt; Then, and only then we should use artificial neural networks</a:t>
            </a:r>
          </a:p>
          <a:p>
            <a:endParaRPr lang="en-GB" noProof="0" dirty="0"/>
          </a:p>
        </p:txBody>
      </p:sp>
      <p:pic>
        <p:nvPicPr>
          <p:cNvPr id="4" name="Picture 3" descr="C:\Users\MCT\AppData\Local\Microsoft\Windows\INetCache\Content.Word\Chainlink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428" y="4053290"/>
            <a:ext cx="2879725" cy="273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68" y="1444487"/>
            <a:ext cx="2806585" cy="1800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3062" y="1131683"/>
            <a:ext cx="20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Simple Interrelation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9406" y="3683958"/>
            <a:ext cx="26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Complex Interrelation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71" y="369891"/>
            <a:ext cx="1012787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Pitfalls for Artificial Neural Networks (ANN)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4" y="1245925"/>
            <a:ext cx="11699532" cy="5289629"/>
          </a:xfrm>
        </p:spPr>
        <p:txBody>
          <a:bodyPr>
            <a:noAutofit/>
          </a:bodyPr>
          <a:lstStyle/>
          <a:p>
            <a:r>
              <a:rPr lang="en-US" noProof="0" dirty="0" smtClean="0"/>
              <a:t>Too much data can lead to memorization of each data point</a:t>
            </a:r>
          </a:p>
          <a:p>
            <a:r>
              <a:rPr lang="en-US" noProof="0" dirty="0" smtClean="0"/>
              <a:t>Too complex models will model everything leading to complete deterministic worldview</a:t>
            </a:r>
          </a:p>
          <a:p>
            <a:r>
              <a:rPr lang="en-US" noProof="0" dirty="0" smtClean="0"/>
              <a:t>“Which ANN with which architecture is suitable for a given problem remains largely unsolved” [Ultsch Lectures on ANN]</a:t>
            </a:r>
          </a:p>
          <a:p>
            <a:r>
              <a:rPr lang="en-US" noProof="0" dirty="0" smtClean="0"/>
              <a:t>Artificial neural networks usually learn based on errors and are not human-understandable (interpretable)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Learning is self-restricted (no more errors no more optimization)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But one can learn more/better if one uses knowledge and understands the problem (interpretable ML)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noProof="0" dirty="0" smtClean="0"/>
              <a:t>Use Ockham's razor to decided between models</a:t>
            </a:r>
          </a:p>
          <a:p>
            <a:pPr>
              <a:buFont typeface="Symbol" panose="05050102010706020507" pitchFamily="18" charset="2"/>
              <a:buChar char="Þ"/>
            </a:pPr>
            <a:endParaRPr lang="en-US" noProof="0" dirty="0" smtClean="0"/>
          </a:p>
          <a:p>
            <a:endParaRPr lang="en-US" sz="800" noProof="0" dirty="0" smtClean="0"/>
          </a:p>
          <a:p>
            <a:endParaRPr lang="en-US" sz="800" noProof="0" dirty="0"/>
          </a:p>
        </p:txBody>
      </p:sp>
    </p:spTree>
    <p:extLst>
      <p:ext uri="{BB962C8B-B14F-4D97-AF65-F5344CB8AC3E}">
        <p14:creationId xmlns:p14="http://schemas.microsoft.com/office/powerpoint/2010/main" val="17376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Data Science Projects</a:t>
            </a:r>
          </a:p>
          <a:p>
            <a:pPr lvl="1"/>
            <a:r>
              <a:rPr lang="en-US" noProof="0" dirty="0" smtClean="0"/>
              <a:t>Are interdisziplinary –&gt; require team work and communication</a:t>
            </a:r>
          </a:p>
          <a:p>
            <a:pPr lvl="1"/>
            <a:r>
              <a:rPr lang="en-US" noProof="0" dirty="0" smtClean="0"/>
              <a:t>Are successfully performed if an domain expert is available</a:t>
            </a:r>
          </a:p>
          <a:p>
            <a:pPr lvl="1"/>
            <a:r>
              <a:rPr lang="en-US" noProof="0" dirty="0" smtClean="0"/>
              <a:t>Should only start if they have a clear objective </a:t>
            </a:r>
          </a:p>
          <a:p>
            <a:r>
              <a:rPr lang="en-US" noProof="0" dirty="0" smtClean="0"/>
              <a:t>Forecasting has the following principal challenges</a:t>
            </a:r>
          </a:p>
          <a:p>
            <a:pPr lvl="1"/>
            <a:r>
              <a:rPr lang="en-US" noProof="0" dirty="0" smtClean="0"/>
              <a:t>Problem-specific preprocessing is the key to success and requires knowledge discovery</a:t>
            </a:r>
          </a:p>
          <a:p>
            <a:pPr lvl="1"/>
            <a:r>
              <a:rPr lang="en-US" noProof="0" dirty="0" smtClean="0"/>
              <a:t>Uncertainty can lead to either overfitting or underfitting</a:t>
            </a:r>
          </a:p>
          <a:p>
            <a:pPr lvl="2"/>
            <a:r>
              <a:rPr lang="en-US" noProof="0" dirty="0" smtClean="0"/>
              <a:t>Underfitting has to be investigated with methods of knowledge discovery</a:t>
            </a:r>
          </a:p>
          <a:p>
            <a:pPr lvl="2"/>
            <a:r>
              <a:rPr lang="en-US" noProof="0" dirty="0" smtClean="0"/>
              <a:t>Overfitting should be investigated statistical approaches</a:t>
            </a:r>
          </a:p>
          <a:p>
            <a:pPr lvl="1"/>
            <a:r>
              <a:rPr lang="en-US" noProof="0" dirty="0" smtClean="0"/>
              <a:t>Biases of forecasting methods and quality measure have to be exploited depending on the structures/patterns of the time series relevant to the problem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59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-85118"/>
            <a:ext cx="10127876" cy="4133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Sources</a:t>
            </a:r>
            <a:endParaRPr lang="en-US" sz="2800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0" y="211356"/>
            <a:ext cx="12192000" cy="51922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Watanabe, S.</a:t>
            </a:r>
            <a:r>
              <a:rPr lang="en-US" sz="1400" dirty="0" smtClean="0"/>
              <a:t>: </a:t>
            </a:r>
            <a:r>
              <a:rPr lang="en-US" sz="1400" i="1" dirty="0" smtClean="0"/>
              <a:t>Knowing and Guessing: A Quantitative Study of Inference and Information</a:t>
            </a:r>
            <a:r>
              <a:rPr lang="en-US" sz="1400" dirty="0" smtClean="0"/>
              <a:t>, New York, USA, John Wiley &amp; Sons Inc., ISBN: 9780471921301, </a:t>
            </a:r>
            <a:r>
              <a:rPr lang="en-US" sz="1400" b="1" dirty="0" smtClean="0"/>
              <a:t>1969</a:t>
            </a:r>
            <a:r>
              <a:rPr lang="en-US" sz="1400" dirty="0" smtClean="0"/>
              <a:t>.</a:t>
            </a:r>
          </a:p>
          <a:p>
            <a:r>
              <a:rPr lang="en-US" sz="1400" b="1" dirty="0" smtClean="0"/>
              <a:t>Wolpert</a:t>
            </a:r>
            <a:r>
              <a:rPr lang="en-US" sz="1400" b="1" dirty="0" smtClean="0"/>
              <a:t>, D. H.</a:t>
            </a:r>
            <a:r>
              <a:rPr lang="en-US" sz="1400" dirty="0" smtClean="0"/>
              <a:t>: The lack of a priori distinctions between learning algorithms, </a:t>
            </a:r>
            <a:r>
              <a:rPr lang="en-US" sz="1400" i="1" dirty="0" smtClean="0"/>
              <a:t>Neural Computation, Vol. 8</a:t>
            </a:r>
            <a:r>
              <a:rPr lang="en-US" sz="1400" dirty="0" smtClean="0"/>
              <a:t>(7), pp. 1341-1390. </a:t>
            </a:r>
            <a:r>
              <a:rPr lang="en-US" sz="1400" b="1" dirty="0" smtClean="0"/>
              <a:t>1996.</a:t>
            </a:r>
          </a:p>
          <a:p>
            <a:r>
              <a:rPr lang="en-US" sz="1400" b="1" dirty="0" err="1" smtClean="0"/>
              <a:t>Geman</a:t>
            </a:r>
            <a:r>
              <a:rPr lang="en-US" sz="1400" b="1" dirty="0" smtClean="0"/>
              <a:t>, S., </a:t>
            </a:r>
            <a:r>
              <a:rPr lang="en-US" sz="1400" b="1" dirty="0" err="1" smtClean="0"/>
              <a:t>Bienenstock</a:t>
            </a:r>
            <a:r>
              <a:rPr lang="en-US" sz="1400" b="1" dirty="0" smtClean="0"/>
              <a:t>, E., &amp; </a:t>
            </a:r>
            <a:r>
              <a:rPr lang="en-US" sz="1400" b="1" dirty="0" err="1" smtClean="0"/>
              <a:t>Doursat</a:t>
            </a:r>
            <a:r>
              <a:rPr lang="en-US" sz="1400" b="1" dirty="0" smtClean="0"/>
              <a:t>, R.</a:t>
            </a:r>
            <a:r>
              <a:rPr lang="en-US" sz="1400" dirty="0" smtClean="0"/>
              <a:t>: Neural networks and the bias/variance dilemma, </a:t>
            </a:r>
            <a:r>
              <a:rPr lang="en-US" sz="1400" i="1" dirty="0" smtClean="0"/>
              <a:t>Neural Computation, Vol. 4</a:t>
            </a:r>
            <a:r>
              <a:rPr lang="en-US" sz="1400" dirty="0" smtClean="0"/>
              <a:t>(1), pp. 1-58. </a:t>
            </a:r>
            <a:r>
              <a:rPr lang="en-US" sz="1400" b="1" dirty="0" smtClean="0"/>
              <a:t>1992.</a:t>
            </a:r>
            <a:endParaRPr lang="en-US" sz="1400" dirty="0" smtClean="0"/>
          </a:p>
          <a:p>
            <a:r>
              <a:rPr lang="en-US" sz="1400" b="1" dirty="0" err="1" smtClean="0"/>
              <a:t>Gigerenzer</a:t>
            </a:r>
            <a:r>
              <a:rPr lang="en-US" sz="1400" b="1" dirty="0" smtClean="0"/>
              <a:t>, G., &amp; Brighton, H.</a:t>
            </a:r>
            <a:r>
              <a:rPr lang="en-US" sz="1400" dirty="0" smtClean="0"/>
              <a:t>: Homo </a:t>
            </a:r>
            <a:r>
              <a:rPr lang="en-US" sz="1400" dirty="0" err="1" smtClean="0"/>
              <a:t>heuristicus</a:t>
            </a:r>
            <a:r>
              <a:rPr lang="en-US" sz="1400" dirty="0" smtClean="0"/>
              <a:t>: Why biased minds make better inferences, </a:t>
            </a:r>
            <a:r>
              <a:rPr lang="en-US" sz="1400" i="1" dirty="0" smtClean="0"/>
              <a:t>Topics in cognitive science, Vol. 1</a:t>
            </a:r>
            <a:r>
              <a:rPr lang="en-US" sz="1400" dirty="0" smtClean="0"/>
              <a:t>(1), pp. 107-143. </a:t>
            </a:r>
            <a:r>
              <a:rPr lang="en-US" sz="1400" b="1" dirty="0" smtClean="0"/>
              <a:t>2009.</a:t>
            </a:r>
          </a:p>
          <a:p>
            <a:r>
              <a:rPr lang="en-US" sz="1400" b="1" dirty="0" smtClean="0"/>
              <a:t>Silver, Nate</a:t>
            </a:r>
            <a:r>
              <a:rPr lang="en-US" sz="1400" dirty="0" smtClean="0"/>
              <a:t>: </a:t>
            </a:r>
            <a:r>
              <a:rPr lang="en-US" sz="1400" i="1" dirty="0" smtClean="0"/>
              <a:t>The signal and the noise: why so many predictions fail--but some don't</a:t>
            </a:r>
            <a:r>
              <a:rPr lang="en-US" sz="1400" dirty="0" smtClean="0"/>
              <a:t>. Penguin, </a:t>
            </a:r>
            <a:r>
              <a:rPr lang="en-US" sz="1400" b="1" dirty="0" smtClean="0"/>
              <a:t>2012.</a:t>
            </a:r>
          </a:p>
          <a:p>
            <a:r>
              <a:rPr lang="en-US" sz="1400" b="1" dirty="0" err="1" smtClean="0"/>
              <a:t>Locarek-Junge</a:t>
            </a:r>
            <a:r>
              <a:rPr lang="en-US" sz="1400" b="1" dirty="0" smtClean="0"/>
              <a:t>, H. </a:t>
            </a:r>
            <a:r>
              <a:rPr lang="en-US" sz="1400" dirty="0" smtClean="0"/>
              <a:t>: A Night in the Stock Exchange. What Happens Between Dusk and Dawn to the WIG20 Index?, Proc. 5th German-Polish Symposium on Data Analysis and Applications (GPSDAA), p. 3, Germany, </a:t>
            </a:r>
            <a:r>
              <a:rPr lang="en-US" sz="1400" b="1" dirty="0" smtClean="0"/>
              <a:t>2019. </a:t>
            </a:r>
          </a:p>
          <a:p>
            <a:r>
              <a:rPr lang="en-US" sz="1400" b="1" dirty="0" smtClean="0"/>
              <a:t>Taylor, S. J., &amp; </a:t>
            </a:r>
            <a:r>
              <a:rPr lang="en-US" sz="1400" b="1" dirty="0" err="1" smtClean="0"/>
              <a:t>Letham</a:t>
            </a:r>
            <a:r>
              <a:rPr lang="en-US" sz="1400" b="1" dirty="0" smtClean="0"/>
              <a:t>, B.</a:t>
            </a:r>
            <a:r>
              <a:rPr lang="en-US" sz="1400" dirty="0" smtClean="0"/>
              <a:t>: Forecasting at scale, </a:t>
            </a:r>
            <a:r>
              <a:rPr lang="en-US" sz="1400" i="1" dirty="0" smtClean="0"/>
              <a:t>The American Statistician, Vol. 72</a:t>
            </a:r>
            <a:r>
              <a:rPr lang="en-US" sz="1400" dirty="0" smtClean="0"/>
              <a:t>(1), pp. 37-45. </a:t>
            </a:r>
            <a:r>
              <a:rPr lang="en-US" sz="1400" b="1" dirty="0" smtClean="0"/>
              <a:t>2018.</a:t>
            </a:r>
          </a:p>
          <a:p>
            <a:r>
              <a:rPr lang="en-US" sz="1400" b="1" dirty="0" smtClean="0"/>
              <a:t>Thrun, M. C.</a:t>
            </a:r>
            <a:r>
              <a:rPr lang="en-US" sz="1400" dirty="0" smtClean="0"/>
              <a:t>: </a:t>
            </a:r>
            <a:r>
              <a:rPr lang="en-US" sz="1400" i="1" dirty="0" smtClean="0"/>
              <a:t>Knowledge Discovery in Quarterly Financial Data of Stocks Based on the Prime Standard using a Hybrid of a Swarm with SOM</a:t>
            </a:r>
            <a:r>
              <a:rPr lang="en-US" sz="1400" dirty="0" smtClean="0"/>
              <a:t>, in </a:t>
            </a:r>
            <a:r>
              <a:rPr lang="en-US" sz="1400" dirty="0" err="1" smtClean="0"/>
              <a:t>Verleysen</a:t>
            </a:r>
            <a:r>
              <a:rPr lang="en-US" sz="1400" dirty="0" smtClean="0"/>
              <a:t>, M. (Ed.), European Symposium on Artificial Neural Networks, Computational Intelligence and Machine Learning (ESANN), Vol. 27, pp. 397-402, </a:t>
            </a:r>
            <a:r>
              <a:rPr lang="en-US" sz="1400" dirty="0" err="1" smtClean="0"/>
              <a:t>Ciaco</a:t>
            </a:r>
            <a:r>
              <a:rPr lang="en-US" sz="1400" dirty="0" smtClean="0"/>
              <a:t>, 978-287-587-065-0, Bruges, Belgium, </a:t>
            </a:r>
            <a:r>
              <a:rPr lang="en-US" sz="1400" b="1" dirty="0" smtClean="0"/>
              <a:t>2019a.</a:t>
            </a:r>
          </a:p>
          <a:p>
            <a:r>
              <a:rPr lang="en-US" sz="1400" b="1" dirty="0" smtClean="0"/>
              <a:t>Thrun, M. C.</a:t>
            </a:r>
            <a:r>
              <a:rPr lang="en-US" sz="1400" dirty="0" smtClean="0"/>
              <a:t>: Cluster Analysis of Per Capita Gross Domestic Products, </a:t>
            </a:r>
            <a:r>
              <a:rPr lang="en-US" sz="1400" i="1" dirty="0" smtClean="0"/>
              <a:t>Entrepreneurial Business and Economics Review (EBER), Vol. 7</a:t>
            </a:r>
            <a:r>
              <a:rPr lang="en-US" sz="1400" dirty="0" smtClean="0"/>
              <a:t>(1), pp. 217-231. </a:t>
            </a:r>
            <a:r>
              <a:rPr lang="en-US" sz="1400" dirty="0" err="1" smtClean="0"/>
              <a:t>doi</a:t>
            </a:r>
            <a:r>
              <a:rPr lang="en-US" sz="1400" dirty="0" smtClean="0"/>
              <a:t> 10.15678/EBER.2019.070113, </a:t>
            </a:r>
            <a:r>
              <a:rPr lang="en-US" sz="1400" b="1" dirty="0" smtClean="0"/>
              <a:t>2019b.</a:t>
            </a:r>
            <a:endParaRPr lang="en-US" sz="1400" dirty="0" smtClean="0"/>
          </a:p>
          <a:p>
            <a:r>
              <a:rPr lang="en-US" sz="1400" b="1" dirty="0" smtClean="0"/>
              <a:t>Thrun, M. C., </a:t>
            </a:r>
            <a:r>
              <a:rPr lang="en-US" sz="1400" b="1" dirty="0" err="1" smtClean="0"/>
              <a:t>Märte</a:t>
            </a:r>
            <a:r>
              <a:rPr lang="en-US" sz="1400" b="1" dirty="0" smtClean="0"/>
              <a:t>, J., </a:t>
            </a:r>
            <a:r>
              <a:rPr lang="en-US" sz="1400" b="1" dirty="0" err="1" smtClean="0"/>
              <a:t>Böhme</a:t>
            </a:r>
            <a:r>
              <a:rPr lang="en-US" sz="1400" b="1" dirty="0" smtClean="0"/>
              <a:t>, P., &amp; </a:t>
            </a:r>
            <a:r>
              <a:rPr lang="en-US" sz="1400" b="1" dirty="0" err="1" smtClean="0"/>
              <a:t>Gehlert</a:t>
            </a:r>
            <a:r>
              <a:rPr lang="en-US" sz="1400" b="1" dirty="0" smtClean="0"/>
              <a:t>, T.</a:t>
            </a:r>
            <a:r>
              <a:rPr lang="en-US" sz="1400" dirty="0" smtClean="0"/>
              <a:t>: Applying Two Theorems of Machine Learning to the Forecasting of Biweekly Arrivals at a Call Center, Proc. European Conference on Data Analysis (ECDA), pp. 36, Bayreuth, Germany, </a:t>
            </a:r>
            <a:r>
              <a:rPr lang="en-US" sz="1400" b="1" dirty="0" smtClean="0"/>
              <a:t>2019</a:t>
            </a:r>
            <a:r>
              <a:rPr lang="en-US" sz="1400" dirty="0" smtClean="0"/>
              <a:t>.</a:t>
            </a:r>
          </a:p>
          <a:p>
            <a:r>
              <a:rPr lang="en-US" sz="1400" b="1" dirty="0" err="1" smtClean="0"/>
              <a:t>Behnisch</a:t>
            </a:r>
            <a:r>
              <a:rPr lang="en-US" sz="1400" b="1" dirty="0" smtClean="0"/>
              <a:t>, M., Ultsch, A.:</a:t>
            </a:r>
            <a:r>
              <a:rPr lang="en-US" sz="1400" dirty="0" smtClean="0"/>
              <a:t> Knowledge Discovery in Spatial Planning Data - A Concept for Cluster Understanding, </a:t>
            </a:r>
            <a:r>
              <a:rPr lang="en-US" sz="1400" i="1" dirty="0" smtClean="0"/>
              <a:t>in: </a:t>
            </a:r>
            <a:r>
              <a:rPr lang="en-US" sz="1400" i="1" dirty="0" err="1" smtClean="0"/>
              <a:t>Helbich</a:t>
            </a:r>
            <a:r>
              <a:rPr lang="en-US" sz="1400" i="1" dirty="0" smtClean="0"/>
              <a:t>, M., </a:t>
            </a:r>
            <a:r>
              <a:rPr lang="en-US" sz="1400" i="1" dirty="0" err="1" smtClean="0"/>
              <a:t>Arsanjani</a:t>
            </a:r>
            <a:r>
              <a:rPr lang="en-US" sz="1400" i="1" dirty="0" smtClean="0"/>
              <a:t>, J. J., </a:t>
            </a:r>
            <a:r>
              <a:rPr lang="en-US" sz="1400" i="1" dirty="0" err="1" smtClean="0"/>
              <a:t>Leitner</a:t>
            </a:r>
            <a:r>
              <a:rPr lang="en-US" sz="1400" i="1" dirty="0" smtClean="0"/>
              <a:t>, M. (eds.): Computational Approaches for Urban Environments, in: </a:t>
            </a:r>
            <a:r>
              <a:rPr lang="en-US" sz="1400" i="1" dirty="0" err="1" smtClean="0"/>
              <a:t>Gatrell</a:t>
            </a:r>
            <a:r>
              <a:rPr lang="en-US" sz="1400" i="1" dirty="0" smtClean="0"/>
              <a:t>, J.D., Jensen, R.R.: </a:t>
            </a:r>
            <a:r>
              <a:rPr lang="en-US" sz="1400" i="1" dirty="0" err="1" smtClean="0"/>
              <a:t>Geotechnologies</a:t>
            </a:r>
            <a:r>
              <a:rPr lang="en-US" sz="1400" i="1" dirty="0" smtClean="0"/>
              <a:t> and the Environment Series, Vol, 13, Springer, Berlin, pp. 49-75, </a:t>
            </a:r>
            <a:r>
              <a:rPr lang="en-US" sz="1400" b="1" i="1" dirty="0" smtClean="0"/>
              <a:t>2015.</a:t>
            </a:r>
          </a:p>
          <a:p>
            <a:r>
              <a:rPr lang="en-US" sz="1400" b="1" i="1" dirty="0" smtClean="0"/>
              <a:t>Ultsch</a:t>
            </a:r>
            <a:r>
              <a:rPr lang="en-US" sz="1400" i="1" dirty="0" smtClean="0"/>
              <a:t> </a:t>
            </a:r>
            <a:r>
              <a:rPr lang="en-US" sz="1400" b="1" i="1" dirty="0" smtClean="0"/>
              <a:t>Lectures</a:t>
            </a:r>
            <a:r>
              <a:rPr lang="en-US" sz="1400" i="1" dirty="0" smtClean="0"/>
              <a:t>: „</a:t>
            </a:r>
            <a:r>
              <a:rPr lang="en-US" sz="1400" i="1" dirty="0" err="1" smtClean="0"/>
              <a:t>Neuronale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Netze</a:t>
            </a:r>
            <a:r>
              <a:rPr lang="en-US" sz="1400" i="1" dirty="0" smtClean="0"/>
              <a:t>“, </a:t>
            </a:r>
            <a:r>
              <a:rPr lang="en-US" sz="1400" i="1" dirty="0" err="1" smtClean="0"/>
              <a:t>Lehrstuhl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Neuroinformatik</a:t>
            </a:r>
            <a:r>
              <a:rPr lang="en-US" sz="1400" i="1" dirty="0" smtClean="0"/>
              <a:t> und </a:t>
            </a:r>
            <a:r>
              <a:rPr lang="en-US" sz="1400" i="1" dirty="0" err="1" smtClean="0"/>
              <a:t>Künstliche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Intelligenz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Universität</a:t>
            </a:r>
            <a:r>
              <a:rPr lang="en-US" sz="1400" i="1" dirty="0" smtClean="0"/>
              <a:t> Marburg.</a:t>
            </a:r>
          </a:p>
          <a:p>
            <a:r>
              <a:rPr lang="en-US" sz="1400" b="1" dirty="0" err="1" smtClean="0"/>
              <a:t>Anastasiadis</a:t>
            </a:r>
            <a:r>
              <a:rPr lang="en-US" sz="1400" b="1" dirty="0" smtClean="0"/>
              <a:t>, A. D., </a:t>
            </a:r>
            <a:r>
              <a:rPr lang="en-US" sz="1400" b="1" dirty="0" err="1" smtClean="0"/>
              <a:t>Magoulas</a:t>
            </a:r>
            <a:r>
              <a:rPr lang="en-US" sz="1400" b="1" dirty="0" smtClean="0"/>
              <a:t>, G. D., &amp; </a:t>
            </a:r>
            <a:r>
              <a:rPr lang="en-US" sz="1400" b="1" dirty="0" err="1" smtClean="0"/>
              <a:t>Vrahatis</a:t>
            </a:r>
            <a:r>
              <a:rPr lang="en-US" sz="1400" b="1" dirty="0" smtClean="0"/>
              <a:t>, M. N.</a:t>
            </a:r>
            <a:r>
              <a:rPr lang="en-US" sz="1400" dirty="0" smtClean="0"/>
              <a:t>: New globally convergent training scheme based on the resilient propagation algorithm, </a:t>
            </a:r>
            <a:r>
              <a:rPr lang="en-US" sz="1400" i="1" dirty="0" err="1" smtClean="0"/>
              <a:t>Neurocomputing</a:t>
            </a:r>
            <a:r>
              <a:rPr lang="en-US" sz="1400" i="1" dirty="0" smtClean="0"/>
              <a:t>, Vol. 64</a:t>
            </a:r>
            <a:r>
              <a:rPr lang="en-US" sz="1400" dirty="0" smtClean="0"/>
              <a:t>, pp. 253-270. </a:t>
            </a:r>
            <a:r>
              <a:rPr lang="en-US" sz="1400" b="1" dirty="0" smtClean="0"/>
              <a:t>2005.</a:t>
            </a:r>
            <a:endParaRPr lang="en-US" sz="1400" dirty="0" smtClean="0"/>
          </a:p>
          <a:p>
            <a:r>
              <a:rPr lang="en-US" sz="1400" b="1" dirty="0" smtClean="0"/>
              <a:t>Huang, G.-B., Wang, D. H., &amp; Lan, Y.</a:t>
            </a:r>
            <a:r>
              <a:rPr lang="en-US" sz="1400" dirty="0" smtClean="0"/>
              <a:t>: Extreme learning machines: a survey, </a:t>
            </a:r>
            <a:r>
              <a:rPr lang="en-US" sz="1400" i="1" dirty="0" smtClean="0"/>
              <a:t>International journal of machine learning and cybernetics, Vol. 2</a:t>
            </a:r>
            <a:r>
              <a:rPr lang="en-US" sz="1400" dirty="0" smtClean="0"/>
              <a:t>(2), pp. 107-122. </a:t>
            </a:r>
            <a:r>
              <a:rPr lang="en-US" sz="1400" b="1" dirty="0" smtClean="0"/>
              <a:t>2011.</a:t>
            </a:r>
            <a:endParaRPr lang="en-US" sz="1400" dirty="0" smtClean="0"/>
          </a:p>
          <a:p>
            <a:r>
              <a:rPr lang="en-US" sz="1400" b="1" dirty="0" smtClean="0"/>
              <a:t>Huang, G.-B., Zhu, Q.-Y., &amp; Siew, C.-K.</a:t>
            </a:r>
            <a:r>
              <a:rPr lang="en-US" sz="1400" dirty="0" smtClean="0"/>
              <a:t>: Extreme learning machine: theory and applications, </a:t>
            </a:r>
            <a:r>
              <a:rPr lang="en-US" sz="1400" i="1" dirty="0" err="1" smtClean="0"/>
              <a:t>Neurocomputing</a:t>
            </a:r>
            <a:r>
              <a:rPr lang="en-US" sz="1400" i="1" dirty="0" smtClean="0"/>
              <a:t>, Vol. 70</a:t>
            </a:r>
            <a:r>
              <a:rPr lang="en-US" sz="1400" dirty="0" smtClean="0"/>
              <a:t>(1-3), pp. 489-501. </a:t>
            </a:r>
            <a:r>
              <a:rPr lang="en-US" sz="1400" b="1" dirty="0" smtClean="0"/>
              <a:t>2006</a:t>
            </a:r>
          </a:p>
          <a:p>
            <a:r>
              <a:rPr lang="en-US" sz="1400" b="1" dirty="0" smtClean="0"/>
              <a:t>Ben-David, S., </a:t>
            </a:r>
            <a:r>
              <a:rPr lang="en-US" sz="1400" b="1" dirty="0" err="1" smtClean="0"/>
              <a:t>Hrubeš</a:t>
            </a:r>
            <a:r>
              <a:rPr lang="en-US" sz="1400" b="1" dirty="0" smtClean="0"/>
              <a:t>, P., Moran, S., </a:t>
            </a:r>
            <a:r>
              <a:rPr lang="en-US" sz="1400" b="1" dirty="0" err="1" smtClean="0"/>
              <a:t>Shpilka</a:t>
            </a:r>
            <a:r>
              <a:rPr lang="en-US" sz="1400" b="1" dirty="0" smtClean="0"/>
              <a:t>, A., &amp; </a:t>
            </a:r>
            <a:r>
              <a:rPr lang="en-US" sz="1400" b="1" dirty="0" err="1" smtClean="0"/>
              <a:t>Yehudayoff</a:t>
            </a:r>
            <a:r>
              <a:rPr lang="en-US" sz="1400" b="1" dirty="0" smtClean="0"/>
              <a:t>, A.</a:t>
            </a:r>
            <a:r>
              <a:rPr lang="en-US" sz="1400" dirty="0" smtClean="0"/>
              <a:t>: Learnability can be undecidable, </a:t>
            </a:r>
            <a:r>
              <a:rPr lang="en-US" sz="1400" i="1" dirty="0" smtClean="0"/>
              <a:t>Nature Machine Intelligence, Vol. 1</a:t>
            </a:r>
            <a:r>
              <a:rPr lang="en-US" sz="1400" dirty="0" smtClean="0"/>
              <a:t>(1), pp. 44. </a:t>
            </a:r>
            <a:r>
              <a:rPr lang="en-US" sz="1400" b="1" dirty="0" smtClean="0"/>
              <a:t>2019.</a:t>
            </a:r>
            <a:endParaRPr lang="en-US" sz="1400" i="1" dirty="0" smtClean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88451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20" y="488534"/>
            <a:ext cx="7973979" cy="6024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Excurse: Nested Cross-validation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93" y="1245926"/>
            <a:ext cx="3826025" cy="5266667"/>
          </a:xfrm>
        </p:spPr>
        <p:txBody>
          <a:bodyPr>
            <a:noAutofit/>
          </a:bodyPr>
          <a:lstStyle/>
          <a:p>
            <a:r>
              <a:rPr lang="en-US" sz="2400" noProof="0" dirty="0" smtClean="0"/>
              <a:t>Nested Cross-validation can account for overfitting in complex models</a:t>
            </a:r>
          </a:p>
          <a:p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12337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Excurs: Knowledge Discovery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4246559" cy="519222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noProof="0" dirty="0"/>
              <a:t>Descriptions: Modeling the distribution of each variable separately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Structures</a:t>
            </a:r>
            <a:r>
              <a:rPr lang="en-US" noProof="0" dirty="0"/>
              <a:t>: Finding structures in high-dimensional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Classes</a:t>
            </a:r>
            <a:r>
              <a:rPr lang="en-US" noProof="0" dirty="0"/>
              <a:t>: Finding intrinsic groups, called clusters, in a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Classifier</a:t>
            </a:r>
            <a:r>
              <a:rPr lang="en-US" noProof="0" dirty="0"/>
              <a:t>: Symbolic classifiers to assist human skills of comprehension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Interpretations</a:t>
            </a:r>
            <a:r>
              <a:rPr lang="en-US" noProof="0" dirty="0"/>
              <a:t>: Human understanding of </a:t>
            </a:r>
            <a:r>
              <a:rPr lang="en-US" noProof="0" dirty="0" smtClean="0"/>
              <a:t>clusters</a:t>
            </a:r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32" y="1653693"/>
            <a:ext cx="7892868" cy="42547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8789" y="5988610"/>
            <a:ext cx="376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[Ultsch/Behnisch, 2015]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044" y="108793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Key Factors for Success in Data Science</a:t>
            </a:r>
            <a:endParaRPr lang="en-US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696469" y="883227"/>
            <a:ext cx="9628053" cy="5974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In Forecasting: Well-selected forecasting horizon/interval, data &amp; target feature(s) and algorithms (interpretable ML vs ANN)</a:t>
            </a:r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Choice of appropriate resolution and units/objects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For example is there a systematic change between weekdays (e.g. [Taylor/</a:t>
            </a:r>
            <a:r>
              <a:rPr lang="en-GB" dirty="0" smtClean="0">
                <a:solidFill>
                  <a:srgbClr val="C00000"/>
                </a:solidFill>
              </a:rPr>
              <a:t>Letham</a:t>
            </a:r>
            <a:r>
              <a:rPr lang="en-GB" dirty="0" smtClean="0">
                <a:solidFill>
                  <a:srgbClr val="C00000"/>
                </a:solidFill>
              </a:rPr>
              <a:t>, 2018]) or day and night (e.g. [</a:t>
            </a:r>
            <a:r>
              <a:rPr lang="en-GB" dirty="0" smtClean="0">
                <a:solidFill>
                  <a:srgbClr val="C00000"/>
                </a:solidFill>
              </a:rPr>
              <a:t>Locarek-Junge</a:t>
            </a:r>
            <a:r>
              <a:rPr lang="en-GB" dirty="0" smtClean="0">
                <a:solidFill>
                  <a:srgbClr val="C00000"/>
                </a:solidFill>
              </a:rPr>
              <a:t>, 2019])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rgbClr val="C00000"/>
                </a:solidFill>
              </a:rPr>
              <a:t>=&gt; Disaggregate one time series into components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Does the regional location of time series has structural differences?</a:t>
            </a:r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Perform cluster analysis (e.g. [</a:t>
            </a:r>
            <a:r>
              <a:rPr lang="en-GB" dirty="0" smtClean="0">
                <a:solidFill>
                  <a:srgbClr val="C00000"/>
                </a:solidFill>
              </a:rPr>
              <a:t>Thrun</a:t>
            </a:r>
            <a:r>
              <a:rPr lang="en-GB" dirty="0" smtClean="0">
                <a:solidFill>
                  <a:srgbClr val="C00000"/>
                </a:solidFill>
              </a:rPr>
              <a:t>, 2019b])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Can problems be summarized? -&gt;Aggregate multivariate problem to univariate time series (e.g. </a:t>
            </a:r>
            <a:r>
              <a:rPr lang="en-US" dirty="0" smtClean="0">
                <a:solidFill>
                  <a:srgbClr val="C00000"/>
                </a:solidFill>
              </a:rPr>
              <a:t>[Thrun et al., 2019])</a:t>
            </a:r>
            <a:r>
              <a:rPr lang="en-GB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Preprocessing</a:t>
            </a:r>
            <a:r>
              <a:rPr lang="en-GB" dirty="0" smtClean="0">
                <a:solidFill>
                  <a:srgbClr val="C00000"/>
                </a:solidFill>
              </a:rPr>
              <a:t> (e.g. </a:t>
            </a:r>
            <a:r>
              <a:rPr lang="en-GB" dirty="0" smtClean="0">
                <a:solidFill>
                  <a:srgbClr val="C00000"/>
                </a:solidFill>
              </a:rPr>
              <a:t>detrending</a:t>
            </a:r>
            <a:r>
              <a:rPr lang="en-GB" dirty="0" smtClean="0">
                <a:solidFill>
                  <a:srgbClr val="C00000"/>
                </a:solidFill>
              </a:rPr>
              <a:t>, standardization,…)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Overfitting is accounted for well if time interval of test set is at least one season with a statistically large enough sample (&gt;100 cases)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Quality measure with an appropriate bias is chosen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Algorithm with appropriate bias is selected</a:t>
            </a:r>
          </a:p>
          <a:p>
            <a:endParaRPr lang="en-GB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1583" y="807303"/>
            <a:ext cx="2370191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de-DE" sz="2400" b="1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Unambiguous</a:t>
            </a:r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400" b="1" dirty="0" smtClean="0">
                <a:solidFill>
                  <a:schemeClr val="bg2">
                    <a:lumMod val="25000"/>
                  </a:schemeClr>
                </a:solidFill>
              </a:rPr>
              <a:t>Objective</a:t>
            </a:r>
            <a:endParaRPr lang="de-DE" sz="24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/>
          </a:p>
          <a:p>
            <a:r>
              <a:rPr lang="de-DE" sz="2400" b="1" dirty="0" smtClean="0">
                <a:solidFill>
                  <a:srgbClr val="C00000"/>
                </a:solidFill>
              </a:rPr>
              <a:t>2. Proper Data </a:t>
            </a:r>
            <a:r>
              <a:rPr lang="de-DE" sz="2400" b="1" dirty="0" smtClean="0">
                <a:solidFill>
                  <a:srgbClr val="C00000"/>
                </a:solidFill>
              </a:rPr>
              <a:t>Reprensentation</a:t>
            </a:r>
            <a:endParaRPr lang="de-DE" sz="2400" b="1" dirty="0" smtClean="0">
              <a:solidFill>
                <a:srgbClr val="C00000"/>
              </a:solidFill>
            </a:endParaRPr>
          </a:p>
          <a:p>
            <a:endParaRPr lang="de-DE" sz="2400" b="1" dirty="0" smtClean="0"/>
          </a:p>
          <a:p>
            <a:endParaRPr lang="de-DE" sz="2400" b="1" dirty="0" smtClean="0"/>
          </a:p>
          <a:p>
            <a:endParaRPr lang="de-DE" sz="2400" b="1" dirty="0" smtClean="0">
              <a:solidFill>
                <a:srgbClr val="0070C0"/>
              </a:solidFill>
            </a:endParaRPr>
          </a:p>
          <a:p>
            <a:endParaRPr lang="de-DE" sz="3200" b="1" dirty="0" smtClean="0">
              <a:solidFill>
                <a:srgbClr val="0070C0"/>
              </a:solidFill>
            </a:endParaRPr>
          </a:p>
          <a:p>
            <a:r>
              <a:rPr lang="de-DE" sz="2400" b="1" dirty="0" smtClean="0">
                <a:solidFill>
                  <a:srgbClr val="0070C0"/>
                </a:solidFill>
              </a:rPr>
              <a:t>3. Limited </a:t>
            </a:r>
            <a:r>
              <a:rPr lang="de-DE" sz="2400" b="1" dirty="0" smtClean="0">
                <a:solidFill>
                  <a:srgbClr val="0070C0"/>
                </a:solidFill>
              </a:rPr>
              <a:t>Uncertainty</a:t>
            </a:r>
            <a:endParaRPr lang="de-DE" sz="2400" b="1" dirty="0" smtClean="0">
              <a:solidFill>
                <a:srgbClr val="0070C0"/>
              </a:solidFill>
            </a:endParaRPr>
          </a:p>
          <a:p>
            <a:endParaRPr lang="de-DE" sz="9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4. Choice </a:t>
            </a:r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sz="2400" b="1" dirty="0" smtClean="0">
                <a:solidFill>
                  <a:schemeClr val="accent6">
                    <a:lumMod val="50000"/>
                  </a:schemeClr>
                </a:solidFill>
              </a:rPr>
              <a:t>Similarity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2418519" y="5883965"/>
            <a:ext cx="305076" cy="546376"/>
          </a:xfrm>
          <a:prstGeom prst="lef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2425146" y="5121965"/>
            <a:ext cx="305076" cy="546376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>
            <a:off x="2445025" y="980661"/>
            <a:ext cx="305076" cy="546376"/>
          </a:xfrm>
          <a:prstGeom prst="leftBrac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>
            <a:off x="2451650" y="1802296"/>
            <a:ext cx="305076" cy="2961862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08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307" y="143747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Recapitulation: Forecasting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94509" y="924467"/>
                <a:ext cx="7565191" cy="550214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equidistant and a series of measurements visualized as curve with a specific </a:t>
                </a:r>
                <a:r>
                  <a:rPr lang="en-US" sz="3200" dirty="0" smtClean="0"/>
                  <a:t>resolution in time</a:t>
                </a: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 smtClean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3200" dirty="0" smtClean="0"/>
                  <a:t>, an h step forecasts is a prediction of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32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32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3200" dirty="0" smtClean="0"/>
                  <a:t>, if it is based only on the information available at time t=f</a:t>
                </a:r>
              </a:p>
              <a:p>
                <a:r>
                  <a:rPr lang="en-US" sz="3200" dirty="0"/>
                  <a:t>Forecast origin </a:t>
                </a:r>
                <a:r>
                  <a:rPr lang="en-US" sz="3200" i="1" dirty="0"/>
                  <a:t>f</a:t>
                </a:r>
              </a:p>
              <a:p>
                <a:r>
                  <a:rPr lang="en-US" sz="3200" dirty="0"/>
                  <a:t>Forecast horizon </a:t>
                </a:r>
                <a:r>
                  <a:rPr lang="en-US" sz="3200" i="1" dirty="0"/>
                  <a:t>h</a:t>
                </a:r>
              </a:p>
              <a:p>
                <a:r>
                  <a:rPr lang="en-US" sz="3200" dirty="0"/>
                  <a:t>Forecasted time series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200" dirty="0"/>
                  <a:t> in </a:t>
                </a:r>
                <a:r>
                  <a:rPr lang="en-US" sz="3200" dirty="0" smtClean="0"/>
                  <a:t>		</a:t>
                </a:r>
              </a:p>
              <a:p>
                <a:pPr marL="0" indent="0">
                  <a:buNone/>
                </a:pPr>
                <a:r>
                  <a:rPr lang="en-US" sz="3200" dirty="0" smtClean="0"/>
                  <a:t> 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+1,…,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9" y="924467"/>
                <a:ext cx="7565191" cy="5502149"/>
              </a:xfrm>
              <a:prstGeom prst="rect">
                <a:avLst/>
              </a:prstGeom>
              <a:blipFill rotWithShape="0">
                <a:blip r:embed="rId3"/>
                <a:stretch>
                  <a:fillRect l="-2095" t="-2217" r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oogle Shape;3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650" y="450850"/>
            <a:ext cx="4591050" cy="31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550" y="3633304"/>
            <a:ext cx="4629150" cy="3167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56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8771" y="116123"/>
            <a:ext cx="10127876" cy="8760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Effects of Uncertainty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8770" y="4132982"/>
            <a:ext cx="12073229" cy="19083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 smtClean="0"/>
              <a:t>Underfitting</a:t>
            </a:r>
            <a:r>
              <a:rPr lang="en-US" sz="2400" u="sng" dirty="0" smtClean="0"/>
              <a:t> </a:t>
            </a:r>
            <a:r>
              <a:rPr lang="en-US" sz="2400" dirty="0" smtClean="0"/>
              <a:t>refers to a model that can neither model the training data nor generalize to new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Knowledge Discovery approaches on residuals and temporal structures</a:t>
            </a:r>
          </a:p>
          <a:p>
            <a:r>
              <a:rPr lang="en-US" sz="2400" u="sng" dirty="0" smtClean="0"/>
              <a:t>Overfitting</a:t>
            </a:r>
            <a:r>
              <a:rPr lang="en-US" sz="2400" dirty="0" smtClean="0"/>
              <a:t> refers to a model that learns also noise instead of only learning the signal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Should be investigated with statistical approaches using specific cross-validation </a:t>
            </a:r>
            <a:r>
              <a:rPr lang="en-US" sz="2400" dirty="0" smtClean="0"/>
              <a:t>procedure</a:t>
            </a:r>
            <a:endParaRPr lang="en-US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    -&gt; More likely with nonlinear models like neural networks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2" b="6428"/>
          <a:stretch/>
        </p:blipFill>
        <p:spPr>
          <a:xfrm>
            <a:off x="795019" y="812800"/>
            <a:ext cx="10471495" cy="31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176" y="342530"/>
            <a:ext cx="11474824" cy="876034"/>
          </a:xfrm>
        </p:spPr>
        <p:txBody>
          <a:bodyPr>
            <a:normAutofit fontScale="90000"/>
          </a:bodyPr>
          <a:lstStyle/>
          <a:p>
            <a:r>
              <a:rPr lang="en-US" noProof="0" dirty="0" smtClean="0"/>
              <a:t>What is the most important Skills for a Data Scientist?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7733830" cy="519222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Programming (e.g. Python/R)?</a:t>
            </a:r>
          </a:p>
          <a:p>
            <a:r>
              <a:rPr lang="en-US" noProof="0" dirty="0" smtClean="0"/>
              <a:t>Mathematics or Statistics or Machine Learning?</a:t>
            </a:r>
          </a:p>
          <a:p>
            <a:r>
              <a:rPr lang="en-US" sz="3200" noProof="0" dirty="0" smtClean="0"/>
              <a:t>Technology Stack?</a:t>
            </a:r>
          </a:p>
          <a:p>
            <a:pPr lvl="1"/>
            <a:r>
              <a:rPr lang="en-US" noProof="0" dirty="0" smtClean="0"/>
              <a:t>Acquaintance with Data Science Tools (e.g. Tableau, Pandas/Scikit-learn, Databricks)?</a:t>
            </a:r>
          </a:p>
          <a:p>
            <a:pPr lvl="1"/>
            <a:r>
              <a:rPr lang="en-US" noProof="0" dirty="0" smtClean="0"/>
              <a:t>Big Data Technologies (e.g Spark)?</a:t>
            </a:r>
          </a:p>
          <a:p>
            <a:r>
              <a:rPr lang="en-US" noProof="0" dirty="0" smtClean="0"/>
              <a:t>Data Wrangling?</a:t>
            </a:r>
          </a:p>
          <a:p>
            <a:r>
              <a:rPr lang="en-US" noProof="0" dirty="0" smtClean="0"/>
              <a:t>Soft-Skills? (e.g. Communication skills, social intelligence, people skills)?</a:t>
            </a:r>
          </a:p>
          <a:p>
            <a:r>
              <a:rPr lang="en-US" noProof="0" dirty="0" smtClean="0"/>
              <a:t>Software-Engineering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767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6574" y="88530"/>
            <a:ext cx="1012787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Best Practice: Cross-Validation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62960" y="842801"/>
            <a:ext cx="11465876" cy="2159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Cross-validation</a:t>
            </a:r>
          </a:p>
          <a:p>
            <a:pPr lvl="1"/>
            <a:r>
              <a:rPr lang="de-DE" dirty="0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out-</a:t>
            </a:r>
            <a:r>
              <a:rPr lang="de-DE" dirty="0" err="1" smtClean="0"/>
              <a:t>of</a:t>
            </a:r>
            <a:r>
              <a:rPr lang="de-DE" dirty="0" smtClean="0"/>
              <a:t>-sample </a:t>
            </a:r>
            <a:r>
              <a:rPr lang="de-DE" dirty="0" err="1" smtClean="0"/>
              <a:t>forecasting</a:t>
            </a:r>
            <a:endParaRPr lang="de-DE" dirty="0" smtClean="0"/>
          </a:p>
          <a:p>
            <a:pPr lvl="1"/>
            <a:r>
              <a:rPr lang="de-DE" dirty="0" smtClean="0"/>
              <a:t>Account </a:t>
            </a:r>
            <a:r>
              <a:rPr lang="de-DE" dirty="0" err="1" smtClean="0"/>
              <a:t>for</a:t>
            </a:r>
            <a:r>
              <a:rPr lang="de-DE" dirty="0" smtClean="0"/>
              <a:t> temporal </a:t>
            </a:r>
            <a:r>
              <a:rPr lang="de-DE" dirty="0" err="1" smtClean="0"/>
              <a:t>structures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rolling</a:t>
            </a:r>
            <a:r>
              <a:rPr lang="de-DE" dirty="0" smtClean="0"/>
              <a:t> </a:t>
            </a:r>
            <a:r>
              <a:rPr lang="de-DE" dirty="0" err="1" smtClean="0"/>
              <a:t>forecast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Multi-</a:t>
            </a:r>
            <a:r>
              <a:rPr lang="de-DE" dirty="0" err="1" smtClean="0"/>
              <a:t>step</a:t>
            </a:r>
            <a:r>
              <a:rPr lang="de-DE" dirty="0" smtClean="0"/>
              <a:t> </a:t>
            </a:r>
            <a:r>
              <a:rPr lang="de-DE" dirty="0" err="1" smtClean="0"/>
              <a:t>forecasting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h in </a:t>
            </a:r>
            <a:r>
              <a:rPr lang="de-DE" dirty="0" err="1" smtClean="0"/>
              <a:t>red</a:t>
            </a:r>
            <a:endParaRPr lang="de-DE" dirty="0" smtClean="0"/>
          </a:p>
          <a:p>
            <a:pPr lvl="1"/>
            <a:r>
              <a:rPr lang="de-DE" dirty="0" smtClean="0"/>
              <a:t>See </a:t>
            </a:r>
            <a:r>
              <a:rPr lang="de-DE" dirty="0" err="1" smtClean="0"/>
              <a:t>coding</a:t>
            </a:r>
            <a:r>
              <a:rPr lang="de-DE" dirty="0" smtClean="0"/>
              <a:t> in </a:t>
            </a:r>
            <a:r>
              <a:rPr lang="de-DE" dirty="0" err="1" smtClean="0"/>
              <a:t>Rmarkdown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details</a:t>
            </a: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/>
          <a:stretch/>
        </p:blipFill>
        <p:spPr>
          <a:xfrm>
            <a:off x="4001748" y="3018621"/>
            <a:ext cx="8190252" cy="3696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060" y="4320484"/>
            <a:ext cx="40154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A008A"/>
                </a:solidFill>
              </a:rPr>
              <a:t>Blue</a:t>
            </a:r>
            <a:r>
              <a:rPr lang="de-DE" sz="2400" dirty="0"/>
              <a:t>: </a:t>
            </a:r>
            <a:r>
              <a:rPr lang="de-DE" sz="2400" dirty="0" err="1" smtClean="0"/>
              <a:t>training</a:t>
            </a:r>
            <a:r>
              <a:rPr lang="de-DE" sz="2400" dirty="0" smtClean="0"/>
              <a:t> </a:t>
            </a:r>
            <a:r>
              <a:rPr lang="de-DE" sz="2400" dirty="0" err="1" smtClean="0"/>
              <a:t>set</a:t>
            </a:r>
            <a:endParaRPr lang="de-D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de-DE" sz="2400" dirty="0"/>
              <a:t>: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(sample not </a:t>
            </a:r>
            <a:r>
              <a:rPr lang="de-DE" sz="2400" dirty="0" err="1"/>
              <a:t>used</a:t>
            </a:r>
            <a:r>
              <a:rPr lang="de-DE" sz="2400" dirty="0"/>
              <a:t> in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 smtClean="0"/>
              <a:t>building</a:t>
            </a:r>
            <a:r>
              <a:rPr lang="de-DE" sz="2400" dirty="0"/>
              <a:t>)</a:t>
            </a:r>
            <a:endParaRPr lang="de-D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FF0000"/>
                </a:solidFill>
              </a:rPr>
              <a:t>R</a:t>
            </a:r>
            <a:r>
              <a:rPr lang="de-DE" sz="2400" dirty="0" err="1" smtClean="0">
                <a:solidFill>
                  <a:srgbClr val="FF0000"/>
                </a:solidFill>
              </a:rPr>
              <a:t>ed</a:t>
            </a:r>
            <a:r>
              <a:rPr lang="de-DE" sz="2400" dirty="0"/>
              <a:t>: </a:t>
            </a:r>
            <a:r>
              <a:rPr lang="de-DE" sz="2400" dirty="0" err="1"/>
              <a:t>forecast</a:t>
            </a:r>
            <a:r>
              <a:rPr lang="de-DE" sz="2400" dirty="0"/>
              <a:t> </a:t>
            </a:r>
            <a:r>
              <a:rPr lang="de-DE" sz="2400" dirty="0" err="1"/>
              <a:t>horizon</a:t>
            </a:r>
            <a:endParaRPr lang="de-DE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7028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552" y="0"/>
            <a:ext cx="11793648" cy="87603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Ugly Duckling Theorem (UDT) [Watanabe, 1969]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994" y="830133"/>
            <a:ext cx="6222998" cy="60278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201613">
              <a:spcBef>
                <a:spcPts val="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One of the key question in Data Science is similarity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Relevant for every pattern recognition algorithm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(Dis-)similarity is most often Euclidean distance, but </a:t>
            </a:r>
            <a:r>
              <a:rPr lang="en-US" dirty="0" err="1" smtClean="0"/>
              <a:t>thats</a:t>
            </a:r>
            <a:r>
              <a:rPr lang="en-US" dirty="0" smtClean="0"/>
              <a:t> most often incorrect</a:t>
            </a:r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</a:pPr>
            <a:r>
              <a:rPr lang="en-US" dirty="0" smtClean="0"/>
              <a:t>UDT states: </a:t>
            </a:r>
            <a:r>
              <a:rPr lang="en-US" b="1" dirty="0" smtClean="0"/>
              <a:t>classification is impossible without some sort of bias</a:t>
            </a:r>
          </a:p>
          <a:p>
            <a:pPr marL="639763" lvl="1" indent="-201613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Char char="▪"/>
            </a:pPr>
            <a:r>
              <a:rPr lang="en-US" dirty="0" smtClean="0"/>
              <a:t>Depends on the features chosen</a:t>
            </a:r>
          </a:p>
          <a:p>
            <a:pPr marL="438150" lvl="1" indent="0">
              <a:spcBef>
                <a:spcPts val="320"/>
              </a:spcBef>
              <a:buClr>
                <a:schemeClr val="dk1"/>
              </a:buClr>
              <a:buSzPts val="1900"/>
              <a:buFont typeface="Arial" panose="020B0604020202020204" pitchFamily="34" charset="0"/>
              <a:buNone/>
            </a:pPr>
            <a:endParaRPr lang="en-US" dirty="0" smtClean="0"/>
          </a:p>
          <a:p>
            <a:pPr>
              <a:spcBef>
                <a:spcPts val="320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dirty="0" smtClean="0"/>
              <a:t>Similarity depends on the  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dirty="0" smtClean="0"/>
              <a:t>   representation of data</a:t>
            </a:r>
          </a:p>
          <a:p>
            <a:pPr marL="0" indent="0">
              <a:spcBef>
                <a:spcPts val="320"/>
              </a:spcBef>
              <a:buClr>
                <a:schemeClr val="dk1"/>
              </a:buClr>
              <a:buSzPts val="1600"/>
              <a:buNone/>
            </a:pPr>
            <a:r>
              <a:rPr lang="de-DE" dirty="0" smtClean="0"/>
              <a:t>=&gt; Quality Measurement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regarded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similarity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/>
              <a:t> [</a:t>
            </a:r>
            <a:r>
              <a:rPr lang="de-DE" dirty="0" err="1"/>
              <a:t>Thrun</a:t>
            </a:r>
            <a:r>
              <a:rPr lang="de-DE" dirty="0"/>
              <a:t> et al., 2019</a:t>
            </a:r>
            <a:r>
              <a:rPr lang="de-DE" dirty="0" smtClean="0"/>
              <a:t>]</a:t>
            </a:r>
            <a:endParaRPr lang="en-US" dirty="0"/>
          </a:p>
        </p:txBody>
      </p:sp>
      <p:pic>
        <p:nvPicPr>
          <p:cNvPr id="4" name="Google Shape;4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1978" y="1276840"/>
            <a:ext cx="4180422" cy="26156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1;p36"/>
          <p:cNvSpPr txBox="1"/>
          <p:nvPr/>
        </p:nvSpPr>
        <p:spPr>
          <a:xfrm>
            <a:off x="6828320" y="830134"/>
            <a:ext cx="52677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this two pictures is similar to each other?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2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7647" y="4011046"/>
            <a:ext cx="5568462" cy="2612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4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444" y="68283"/>
            <a:ext cx="11956206" cy="8760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Pitfall of the Learning Behavior of ML Models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84994" y="969717"/>
            <a:ext cx="5086483" cy="5192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Bias of algorithm is reduced and variance is increased in relation to model complexity</a:t>
            </a:r>
          </a:p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As more and more parameters are added to a model, the complexity of the model rises and variance becomes our primary concern while bias steadily falls</a:t>
            </a:r>
          </a:p>
          <a:p>
            <a:pPr marL="514350" indent="-514350">
              <a:buClr>
                <a:srgbClr val="C00000"/>
              </a:buClr>
              <a:buSzPct val="150000"/>
              <a:buFont typeface="+mj-lt"/>
              <a:buAutoNum type="arabicPeriod"/>
            </a:pPr>
            <a:r>
              <a:rPr lang="en-US" dirty="0" smtClean="0"/>
              <a:t>However, above a certain generally unknown limit the underlying principles are not well mapped, i.e. the test data set is forecasted with large errors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2"/>
          <a:stretch/>
        </p:blipFill>
        <p:spPr>
          <a:xfrm>
            <a:off x="5153075" y="927100"/>
            <a:ext cx="6969075" cy="593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15156" y="294393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C00000"/>
                </a:solidFill>
              </a:rPr>
              <a:t>3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21661" y="414883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C00000"/>
                </a:solidFill>
              </a:rPr>
              <a:t>2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0175" y="291852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C00000"/>
                </a:solidFill>
              </a:rPr>
              <a:t>1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200" y="6059269"/>
            <a:ext cx="52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Sources</a:t>
            </a:r>
            <a:r>
              <a:rPr lang="de-DE" dirty="0"/>
              <a:t>: </a:t>
            </a:r>
            <a:r>
              <a:rPr lang="en-US" dirty="0"/>
              <a:t>[Ultsch Lectures; </a:t>
            </a:r>
            <a:r>
              <a:rPr lang="en-US" dirty="0" err="1"/>
              <a:t>Geman</a:t>
            </a:r>
            <a:r>
              <a:rPr lang="en-US" dirty="0"/>
              <a:t> et al., 1992; </a:t>
            </a:r>
            <a:r>
              <a:rPr lang="en-US" dirty="0" err="1"/>
              <a:t>Gigerenzer</a:t>
            </a:r>
            <a:r>
              <a:rPr lang="en-US" dirty="0"/>
              <a:t>/Brighton, 2009; Ben-David et al., 2018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3908" y="2168770"/>
            <a:ext cx="8634790" cy="27900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0;p32"/>
          <p:cNvSpPr txBox="1">
            <a:spLocks noGrp="1"/>
          </p:cNvSpPr>
          <p:nvPr>
            <p:ph type="sldNum" sz="quarter" idx="11"/>
          </p:nvPr>
        </p:nvSpPr>
        <p:spPr>
          <a:xfrm>
            <a:off x="11329259" y="6381328"/>
            <a:ext cx="815413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fld id="{00000000-1234-1234-1234-123412341234}" type="slidenum">
              <a:rPr lang="de-DE"/>
              <a:pPr/>
              <a:t>43</a:t>
            </a:fld>
            <a:endParaRPr dirty="0"/>
          </a:p>
        </p:txBody>
      </p:sp>
      <p:sp>
        <p:nvSpPr>
          <p:cNvPr id="4" name="Google Shape;375;p32"/>
          <p:cNvSpPr txBox="1">
            <a:spLocks/>
          </p:cNvSpPr>
          <p:nvPr/>
        </p:nvSpPr>
        <p:spPr>
          <a:xfrm>
            <a:off x="141006" y="114767"/>
            <a:ext cx="9976973" cy="6143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US" sz="4000" dirty="0" smtClean="0"/>
              <a:t>No Free Lunch Theorem (NFL) - [</a:t>
            </a:r>
            <a:r>
              <a:rPr lang="en-US" sz="4000" dirty="0" err="1" smtClean="0"/>
              <a:t>Wolpert</a:t>
            </a:r>
            <a:r>
              <a:rPr lang="en-US" sz="4000" dirty="0" smtClean="0"/>
              <a:t>, 1996]</a:t>
            </a:r>
            <a:endParaRPr lang="en-US" sz="4000" dirty="0"/>
          </a:p>
        </p:txBody>
      </p:sp>
      <p:sp>
        <p:nvSpPr>
          <p:cNvPr id="5" name="Google Shape;376;p32"/>
          <p:cNvSpPr txBox="1">
            <a:spLocks/>
          </p:cNvSpPr>
          <p:nvPr/>
        </p:nvSpPr>
        <p:spPr>
          <a:xfrm>
            <a:off x="325754" y="810960"/>
            <a:ext cx="12077261" cy="59415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2600" dirty="0" smtClean="0"/>
              <a:t>Let X Time series of electricity prices should be forecasted, one per region, then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r>
              <a:rPr lang="en-US" sz="2600" b="1" dirty="0" smtClean="0"/>
              <a:t>No solution given by an algorithm can be better than any other if the number of problems is high enough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2000"/>
            </a:pPr>
            <a:endParaRPr lang="en-US" sz="2600" b="1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de-DE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69231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>
              <a:spcBef>
                <a:spcPts val="274"/>
              </a:spcBef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09" indent="0">
              <a:spcBef>
                <a:spcPts val="274"/>
              </a:spcBef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156110" indent="-177828">
              <a:spcBef>
                <a:spcPts val="274"/>
              </a:spcBef>
              <a:buClr>
                <a:schemeClr val="dk1"/>
              </a:buClr>
              <a:buSzPts val="2000"/>
              <a:buFont typeface="Noto Sans Symbols"/>
              <a:buChar char="⇒"/>
            </a:pPr>
            <a:r>
              <a:rPr lang="en-US" sz="2600" dirty="0" smtClean="0"/>
              <a:t>Choose the “right” representation of data meaning that you answer the question:</a:t>
            </a:r>
          </a:p>
          <a:p>
            <a:pPr marL="0" indent="0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r>
              <a:rPr lang="en-US" sz="2600" dirty="0" smtClean="0"/>
              <a:t>	„What are my objects/smallest units in which I operate“?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Select algorithm(s) problem-specific and adapted to your data representation(e.g. [Thrun et al., 2019])</a:t>
            </a:r>
          </a:p>
          <a:p>
            <a:pPr>
              <a:spcBef>
                <a:spcPts val="274"/>
              </a:spcBef>
              <a:buClr>
                <a:schemeClr val="dk1"/>
              </a:buClr>
              <a:buSzPts val="1600"/>
              <a:buFont typeface="Symbol" panose="05050102010706020507" pitchFamily="18" charset="2"/>
              <a:buChar char="Þ"/>
            </a:pPr>
            <a:r>
              <a:rPr lang="en-US" sz="2600" dirty="0" smtClean="0"/>
              <a:t>Requires discussion with domain expert</a:t>
            </a:r>
          </a:p>
          <a:p>
            <a:pPr marL="1064269" lvl="2" indent="-125975">
              <a:spcBef>
                <a:spcPts val="274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1710" dirty="0"/>
          </a:p>
        </p:txBody>
      </p:sp>
      <p:sp>
        <p:nvSpPr>
          <p:cNvPr id="6" name="Google Shape;378;p32"/>
          <p:cNvSpPr txBox="1"/>
          <p:nvPr/>
        </p:nvSpPr>
        <p:spPr>
          <a:xfrm>
            <a:off x="1446541" y="3517876"/>
            <a:ext cx="1849109" cy="6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178" tIns="39078" rIns="78178" bIns="39078" anchor="t" anchorCtr="0">
            <a:noAutofit/>
          </a:bodyPr>
          <a:lstStyle/>
          <a:p>
            <a:r>
              <a:rPr lang="en-GB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Average is often the chance level</a:t>
            </a:r>
            <a:endParaRPr lang="en-GB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80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750" y="0"/>
            <a:ext cx="11373102" cy="8760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Implicit Assumptions for Working with ANNs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7151" y="777752"/>
            <a:ext cx="8769350" cy="60802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UcPeriod"/>
            </a:pPr>
            <a:r>
              <a:rPr lang="en-GB" dirty="0" smtClean="0"/>
              <a:t>Less complex but „understandable“ ML approaches </a:t>
            </a:r>
            <a:r>
              <a:rPr lang="en-GB" dirty="0" smtClean="0"/>
              <a:t>failed</a:t>
            </a:r>
            <a:endParaRPr lang="en-GB" dirty="0" smtClean="0"/>
          </a:p>
          <a:p>
            <a:pPr lvl="2"/>
            <a:r>
              <a:rPr lang="en-GB" dirty="0" smtClean="0"/>
              <a:t>E.g. Facebook‘s </a:t>
            </a:r>
            <a:r>
              <a:rPr lang="en-GB" dirty="0"/>
              <a:t>prophet, [Taylor/</a:t>
            </a:r>
            <a:r>
              <a:rPr lang="en-GB" dirty="0" err="1"/>
              <a:t>Letham</a:t>
            </a:r>
            <a:r>
              <a:rPr lang="en-GB" dirty="0"/>
              <a:t>, 2018</a:t>
            </a:r>
            <a:r>
              <a:rPr lang="en-GB" dirty="0" smtClean="0"/>
              <a:t>]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 smtClean="0"/>
              <a:t>Knowledge discovery was performed extensively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Structure and quality of the data were statistically clarified PRIOR to coding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Problem is multivariate </a:t>
            </a:r>
          </a:p>
          <a:p>
            <a:pPr lvl="2"/>
            <a:r>
              <a:rPr lang="en-GB" dirty="0"/>
              <a:t>Relevant information is contained in more than one time series</a:t>
            </a:r>
          </a:p>
          <a:p>
            <a:pPr lvl="2"/>
            <a:r>
              <a:rPr lang="en-GB" dirty="0"/>
              <a:t>Information is nonlinear and complex </a:t>
            </a:r>
            <a:r>
              <a:rPr lang="en-GB" dirty="0" smtClean="0"/>
              <a:t>interrelated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Causality (cause -&gt; effect)</a:t>
            </a:r>
          </a:p>
          <a:p>
            <a:pPr lvl="2"/>
            <a:r>
              <a:rPr lang="en-GB" dirty="0"/>
              <a:t>No other </a:t>
            </a:r>
            <a:r>
              <a:rPr lang="en-GB" dirty="0" smtClean="0"/>
              <a:t>predictors majorly </a:t>
            </a:r>
            <a:r>
              <a:rPr lang="en-GB" dirty="0"/>
              <a:t>influences the price market significantly (e.g. energy production, hydro reservoirs in </a:t>
            </a:r>
            <a:r>
              <a:rPr lang="en-GB" dirty="0">
                <a:solidFill>
                  <a:srgbClr val="000000"/>
                </a:solidFill>
                <a:ea typeface="Lucida Grande"/>
                <a:cs typeface="Lucida Grande"/>
              </a:rPr>
              <a:t>Scandinavia</a:t>
            </a:r>
            <a:r>
              <a:rPr lang="en-GB" dirty="0"/>
              <a:t>, …)</a:t>
            </a:r>
          </a:p>
          <a:p>
            <a:pPr lvl="2"/>
            <a:r>
              <a:rPr lang="en-GB" dirty="0"/>
              <a:t>Used predictors are available BEFORE period of forecasting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=&gt; Then, and only then we should use artificial neural networks</a:t>
            </a:r>
          </a:p>
          <a:p>
            <a:endParaRPr lang="en-GB" dirty="0"/>
          </a:p>
        </p:txBody>
      </p:sp>
      <p:pic>
        <p:nvPicPr>
          <p:cNvPr id="4" name="Picture 3" descr="C:\Users\MCT\AppData\Local\Microsoft\Windows\INetCache\Content.Word\Chainlink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1" y="3575050"/>
            <a:ext cx="3867150" cy="32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00" y="786916"/>
            <a:ext cx="3494903" cy="2242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86812" y="610983"/>
            <a:ext cx="20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Simple Interrelation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63656" y="3372808"/>
            <a:ext cx="26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Complex Interrelation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3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Relevance of Skills in Data Science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4879414" cy="5192224"/>
          </a:xfrm>
        </p:spPr>
        <p:txBody>
          <a:bodyPr/>
          <a:lstStyle/>
          <a:p>
            <a:pPr marL="457200" lvl="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400" b="1" noProof="0" dirty="0" smtClean="0"/>
              <a:t>Communication, especially with “domain expert”</a:t>
            </a:r>
          </a:p>
          <a:p>
            <a:pPr marL="45720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000" noProof="0" dirty="0" smtClean="0"/>
              <a:t>Intuition about Data (Experience)</a:t>
            </a:r>
          </a:p>
          <a:p>
            <a:pPr marL="457200" indent="-419100">
              <a:spcBef>
                <a:spcPts val="320"/>
              </a:spcBef>
              <a:buSzPts val="3000"/>
              <a:buFont typeface="Arial"/>
              <a:buChar char="•"/>
            </a:pPr>
            <a:r>
              <a:rPr lang="en-US" sz="3000" noProof="0" dirty="0" smtClean="0"/>
              <a:t>Data Wrangling</a:t>
            </a:r>
          </a:p>
          <a:p>
            <a:pPr marL="457200" lvl="0" indent="-419100">
              <a:spcBef>
                <a:spcPts val="320"/>
              </a:spcBef>
              <a:buSzPts val="3000"/>
            </a:pPr>
            <a:r>
              <a:rPr lang="en-US" noProof="0" dirty="0" smtClean="0"/>
              <a:t>Statistics</a:t>
            </a:r>
          </a:p>
          <a:p>
            <a:pPr marL="457200" lvl="0" indent="-381000">
              <a:spcBef>
                <a:spcPts val="320"/>
              </a:spcBef>
              <a:buSzPts val="2400"/>
            </a:pPr>
            <a:r>
              <a:rPr lang="en-US" noProof="0" dirty="0" smtClean="0"/>
              <a:t>Machine Learning</a:t>
            </a:r>
          </a:p>
          <a:p>
            <a:pPr marL="457200" indent="-381000">
              <a:spcBef>
                <a:spcPts val="320"/>
              </a:spcBef>
              <a:buSzPts val="2400"/>
            </a:pPr>
            <a:r>
              <a:rPr lang="en-US" sz="2400" noProof="0" dirty="0" smtClean="0"/>
              <a:t>Programming</a:t>
            </a:r>
          </a:p>
          <a:p>
            <a:pPr marL="457200" lvl="0" indent="-342900">
              <a:spcBef>
                <a:spcPts val="320"/>
              </a:spcBef>
              <a:buSzPts val="1800"/>
            </a:pPr>
            <a:r>
              <a:rPr lang="en-US" sz="2000" noProof="0" dirty="0" smtClean="0"/>
              <a:t>Visualization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r>
              <a:rPr lang="en-US" sz="1800" noProof="0" dirty="0" smtClean="0"/>
              <a:t>Software Engineering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r>
              <a:rPr lang="en-US" sz="1800" noProof="0" dirty="0" smtClean="0"/>
              <a:t>Big Data</a:t>
            </a:r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2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457200" lvl="0" indent="-317500">
              <a:spcBef>
                <a:spcPts val="320"/>
              </a:spcBef>
              <a:buSzPts val="1400"/>
            </a:pPr>
            <a:endParaRPr lang="en-US" sz="1100" noProof="0" dirty="0" smtClean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937968" y="1245926"/>
            <a:ext cx="5885858" cy="519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80 % of work is preprocessing: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wrangling (i.e. generating structured data set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Redefining the objective until it fits the request</a:t>
            </a: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Then, Restarting preprocessing after talking to the domain expert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0" lvl="1" indent="-342900">
              <a:spcBef>
                <a:spcPts val="320"/>
              </a:spcBef>
              <a:buSzPts val="14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More preprocessing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indent="0">
              <a:spcBef>
                <a:spcPts val="320"/>
              </a:spcBef>
              <a:buSzPts val="1400"/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15% is applying statistics and machine learning</a:t>
            </a:r>
          </a:p>
          <a:p>
            <a:pPr marL="482600" indent="-342900">
              <a:spcBef>
                <a:spcPts val="320"/>
              </a:spcBef>
              <a:buSzPts val="1400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5% finding understandable visualization/Presenting the results</a:t>
            </a:r>
          </a:p>
          <a:p>
            <a:pPr marL="457200" indent="-317500">
              <a:spcBef>
                <a:spcPts val="320"/>
              </a:spcBef>
              <a:buSzPts val="1400"/>
            </a:pPr>
            <a:endParaRPr lang="de-D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6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694" y="342530"/>
            <a:ext cx="11098306" cy="876034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Perspectives of a Data Science Project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22259" y="1174202"/>
            <a:ext cx="6669741" cy="5192224"/>
          </a:xfrm>
        </p:spPr>
        <p:txBody>
          <a:bodyPr>
            <a:normAutofit/>
          </a:bodyPr>
          <a:lstStyle/>
          <a:p>
            <a:pPr marL="0" lvl="0" indent="0">
              <a:spcBef>
                <a:spcPts val="240"/>
              </a:spcBef>
              <a:buNone/>
            </a:pPr>
            <a:r>
              <a:rPr lang="en-US" sz="2400" b="1" noProof="0" dirty="0" smtClean="0"/>
              <a:t>Overall objective:</a:t>
            </a:r>
          </a:p>
          <a:p>
            <a:pPr marL="457200" lvl="0" indent="-330200">
              <a:spcBef>
                <a:spcPts val="240"/>
              </a:spcBef>
              <a:buSzPts val="1600"/>
              <a:buChar char="●"/>
            </a:pPr>
            <a:r>
              <a:rPr lang="en-US" sz="2000" noProof="0" dirty="0" smtClean="0"/>
              <a:t>Generate new turnover with smart services  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r>
              <a:rPr lang="en-US" sz="2000" noProof="0" dirty="0" smtClean="0"/>
              <a:t>Lower costs with automation and insights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r>
              <a:rPr lang="en-US" sz="2000" noProof="0" dirty="0" smtClean="0"/>
              <a:t>Support Decisions through advanced analytics/ML/AI</a:t>
            </a:r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endParaRPr lang="en-US" sz="2000" b="1" dirty="0"/>
          </a:p>
          <a:p>
            <a:pPr marL="127000" lvl="0" indent="0">
              <a:spcBef>
                <a:spcPts val="0"/>
              </a:spcBef>
              <a:buSzPts val="1600"/>
              <a:buNone/>
            </a:pPr>
            <a:r>
              <a:rPr lang="en-US" sz="2400" b="1" dirty="0" smtClean="0"/>
              <a:t>Process Steps:</a:t>
            </a:r>
            <a:endParaRPr lang="en-US" sz="2400" b="1" dirty="0"/>
          </a:p>
          <a:p>
            <a:pPr marL="457200" lvl="0" indent="-330200">
              <a:spcBef>
                <a:spcPts val="0"/>
              </a:spcBef>
              <a:buSzPts val="1600"/>
              <a:buChar char="●"/>
            </a:pPr>
            <a:endParaRPr lang="en-US" sz="2000" noProof="0" dirty="0" smtClean="0"/>
          </a:p>
          <a:p>
            <a:pPr marL="457200" lvl="0" indent="-419100">
              <a:spcBef>
                <a:spcPts val="320"/>
              </a:spcBef>
              <a:buSzPts val="3000"/>
              <a:buFont typeface="Arial"/>
              <a:buChar char="•"/>
            </a:pPr>
            <a:endParaRPr lang="en-US" sz="3200" noProof="0" dirty="0"/>
          </a:p>
        </p:txBody>
      </p:sp>
      <p:pic>
        <p:nvPicPr>
          <p:cNvPr id="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03" y="1703027"/>
            <a:ext cx="4752000" cy="3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51011" y="1114943"/>
            <a:ext cx="425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you’ll feel as Data </a:t>
            </a:r>
            <a:r>
              <a:rPr lang="en-US" sz="2400" b="1" dirty="0" smtClean="0"/>
              <a:t>Scientist</a:t>
            </a:r>
            <a:endParaRPr lang="en-US" sz="2400" b="1" dirty="0"/>
          </a:p>
        </p:txBody>
      </p:sp>
      <p:sp>
        <p:nvSpPr>
          <p:cNvPr id="7" name="Google Shape;296;p26"/>
          <p:cNvSpPr txBox="1">
            <a:spLocks/>
          </p:cNvSpPr>
          <p:nvPr/>
        </p:nvSpPr>
        <p:spPr>
          <a:xfrm>
            <a:off x="459950" y="5417799"/>
            <a:ext cx="4752000" cy="99298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20"/>
              </a:spcBef>
              <a:buFont typeface="Arial" panose="020B0604020202020204" pitchFamily="34" charset="0"/>
              <a:buNone/>
            </a:pPr>
            <a:r>
              <a:rPr lang="en-US" dirty="0" smtClean="0"/>
              <a:t>⇒ 300+ PS on a dirt road</a:t>
            </a:r>
          </a:p>
          <a:p>
            <a:pPr marL="0" indent="0">
              <a:spcBef>
                <a:spcPts val="32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Google Shape;306;p26"/>
          <p:cNvSpPr txBox="1"/>
          <p:nvPr/>
        </p:nvSpPr>
        <p:spPr>
          <a:xfrm>
            <a:off x="2947836" y="4872913"/>
            <a:ext cx="20343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Source: systemkameraforum.de</a:t>
            </a:r>
            <a:endParaRPr sz="1000" dirty="0"/>
          </a:p>
        </p:txBody>
      </p:sp>
      <p:grpSp>
        <p:nvGrpSpPr>
          <p:cNvPr id="9" name="Google Shape;300;p26"/>
          <p:cNvGrpSpPr/>
          <p:nvPr/>
        </p:nvGrpSpPr>
        <p:grpSpPr>
          <a:xfrm>
            <a:off x="7070085" y="2684393"/>
            <a:ext cx="4708502" cy="3902240"/>
            <a:chOff x="4927436" y="1429671"/>
            <a:chExt cx="7334115" cy="5696700"/>
          </a:xfrm>
        </p:grpSpPr>
        <p:sp>
          <p:nvSpPr>
            <p:cNvPr id="10" name="Google Shape;301;p26"/>
            <p:cNvSpPr/>
            <p:nvPr/>
          </p:nvSpPr>
          <p:spPr>
            <a:xfrm>
              <a:off x="5745833" y="1429671"/>
              <a:ext cx="5696700" cy="569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045" y="8644"/>
                  </a:moveTo>
                  <a:lnTo>
                    <a:pt x="85045" y="8644"/>
                  </a:lnTo>
                  <a:cubicBezTo>
                    <a:pt x="106979" y="19412"/>
                    <a:pt x="119637" y="43005"/>
                    <a:pt x="116517" y="67304"/>
                  </a:cubicBezTo>
                  <a:cubicBezTo>
                    <a:pt x="113398" y="91604"/>
                    <a:pt x="95193" y="111208"/>
                    <a:pt x="71255" y="116047"/>
                  </a:cubicBezTo>
                  <a:cubicBezTo>
                    <a:pt x="47317" y="120887"/>
                    <a:pt x="22967" y="109885"/>
                    <a:pt x="10712" y="88694"/>
                  </a:cubicBezTo>
                  <a:cubicBezTo>
                    <a:pt x="-1544" y="67502"/>
                    <a:pt x="1021" y="40832"/>
                    <a:pt x="17088" y="22382"/>
                  </a:cubicBezTo>
                  <a:lnTo>
                    <a:pt x="15066" y="20321"/>
                  </a:lnTo>
                  <a:lnTo>
                    <a:pt x="21934" y="21180"/>
                  </a:lnTo>
                  <a:lnTo>
                    <a:pt x="22938" y="28348"/>
                  </a:lnTo>
                  <a:lnTo>
                    <a:pt x="20919" y="26289"/>
                  </a:lnTo>
                  <a:lnTo>
                    <a:pt x="20919" y="26289"/>
                  </a:lnTo>
                  <a:cubicBezTo>
                    <a:pt x="6668" y="43161"/>
                    <a:pt x="4596" y="67317"/>
                    <a:pt x="15763" y="86414"/>
                  </a:cubicBezTo>
                  <a:cubicBezTo>
                    <a:pt x="26930" y="105512"/>
                    <a:pt x="48868" y="115332"/>
                    <a:pt x="70368" y="110856"/>
                  </a:cubicBezTo>
                  <a:cubicBezTo>
                    <a:pt x="91867" y="106380"/>
                    <a:pt x="108179" y="88597"/>
                    <a:pt x="110967" y="66595"/>
                  </a:cubicBezTo>
                  <a:cubicBezTo>
                    <a:pt x="113755" y="44592"/>
                    <a:pt x="102403" y="23230"/>
                    <a:pt x="82713" y="13425"/>
                  </a:cubicBezTo>
                  <a:close/>
                </a:path>
              </a:pathLst>
            </a:custGeom>
            <a:solidFill>
              <a:srgbClr val="F52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02;p26"/>
            <p:cNvSpPr/>
            <p:nvPr/>
          </p:nvSpPr>
          <p:spPr>
            <a:xfrm>
              <a:off x="6972958" y="1635335"/>
              <a:ext cx="3242556" cy="1636330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Ambition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de-DE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Request &amp; Potential</a:t>
              </a:r>
              <a:endParaRPr dirty="0"/>
            </a:p>
          </p:txBody>
        </p:sp>
        <p:sp>
          <p:nvSpPr>
            <p:cNvPr id="12" name="Google Shape;303;p26"/>
            <p:cNvSpPr/>
            <p:nvPr/>
          </p:nvSpPr>
          <p:spPr>
            <a:xfrm>
              <a:off x="8913612" y="3680841"/>
              <a:ext cx="3347939" cy="1604371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Availability</a:t>
              </a:r>
              <a:r>
                <a:rPr lang="de-DE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&amp; Quality</a:t>
              </a:r>
              <a:endParaRPr dirty="0"/>
            </a:p>
          </p:txBody>
        </p:sp>
        <p:sp>
          <p:nvSpPr>
            <p:cNvPr id="13" name="Google Shape;304;p26"/>
            <p:cNvSpPr/>
            <p:nvPr/>
          </p:nvSpPr>
          <p:spPr>
            <a:xfrm>
              <a:off x="6972943" y="5726357"/>
              <a:ext cx="3242556" cy="1278383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GB" sz="2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Analytics</a:t>
              </a:r>
              <a:endParaRPr lang="en-GB" dirty="0"/>
            </a:p>
          </p:txBody>
        </p:sp>
        <p:sp>
          <p:nvSpPr>
            <p:cNvPr id="14" name="Google Shape;305;p26"/>
            <p:cNvSpPr/>
            <p:nvPr/>
          </p:nvSpPr>
          <p:spPr>
            <a:xfrm>
              <a:off x="4927436" y="3680841"/>
              <a:ext cx="3420897" cy="1604371"/>
            </a:xfrm>
            <a:custGeom>
              <a:avLst/>
              <a:gdLst/>
              <a:ahLst/>
              <a:cxnLst/>
              <a:rect l="l" t="t" r="r" b="b"/>
              <a:pathLst>
                <a:path w="3242556" h="1278383" extrusionOk="0">
                  <a:moveTo>
                    <a:pt x="0" y="213068"/>
                  </a:moveTo>
                  <a:cubicBezTo>
                    <a:pt x="0" y="95394"/>
                    <a:pt x="95394" y="0"/>
                    <a:pt x="213068" y="0"/>
                  </a:cubicBezTo>
                  <a:lnTo>
                    <a:pt x="3029488" y="0"/>
                  </a:lnTo>
                  <a:cubicBezTo>
                    <a:pt x="3147162" y="0"/>
                    <a:pt x="3242556" y="95394"/>
                    <a:pt x="3242556" y="213068"/>
                  </a:cubicBezTo>
                  <a:lnTo>
                    <a:pt x="3242556" y="1065315"/>
                  </a:lnTo>
                  <a:cubicBezTo>
                    <a:pt x="3242556" y="1182989"/>
                    <a:pt x="3147162" y="1278383"/>
                    <a:pt x="3029488" y="1278383"/>
                  </a:cubicBezTo>
                  <a:lnTo>
                    <a:pt x="213068" y="1278383"/>
                  </a:lnTo>
                  <a:cubicBezTo>
                    <a:pt x="95394" y="1278383"/>
                    <a:pt x="0" y="1182989"/>
                    <a:pt x="0" y="1065315"/>
                  </a:cubicBezTo>
                  <a:lnTo>
                    <a:pt x="0" y="213068"/>
                  </a:lnTo>
                  <a:close/>
                </a:path>
              </a:pathLst>
            </a:custGeom>
            <a:solidFill>
              <a:srgbClr val="D2D2D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9075" tIns="169075" rIns="169075" bIns="169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de-DE" sz="2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Embedding</a:t>
              </a:r>
              <a:endParaRPr sz="1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Applying</a:t>
              </a:r>
              <a:r>
                <a:rPr lang="de-DE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AU" sz="1800" b="0" i="0" u="none" strike="noStrike" cap="none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lang="en-AU" sz="2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24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Roles in Data Science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7864" y="1298970"/>
            <a:ext cx="11720412" cy="5192224"/>
          </a:xfrm>
        </p:spPr>
        <p:txBody>
          <a:bodyPr>
            <a:normAutofit lnSpcReduction="10000"/>
          </a:bodyPr>
          <a:lstStyle/>
          <a:p>
            <a:r>
              <a:rPr lang="en-US" noProof="0" dirty="0" smtClean="0"/>
              <a:t>Solution Architect and Domain Expert</a:t>
            </a:r>
          </a:p>
          <a:p>
            <a:pPr lvl="1"/>
            <a:r>
              <a:rPr lang="en-US" noProof="0" dirty="0" smtClean="0"/>
              <a:t>Deep knowledge in the data sources of the company/research field</a:t>
            </a:r>
          </a:p>
          <a:p>
            <a:pPr lvl="1" fontAlgn="base"/>
            <a:r>
              <a:rPr lang="en-US" noProof="0" dirty="0" smtClean="0"/>
              <a:t>Contact points for analytic requests</a:t>
            </a:r>
          </a:p>
          <a:p>
            <a:pPr lvl="1" fontAlgn="base"/>
            <a:r>
              <a:rPr lang="en-US" noProof="0" dirty="0" smtClean="0"/>
              <a:t>Translator of domain specific issues to data science objectives </a:t>
            </a:r>
            <a:r>
              <a:rPr lang="en-US" b="1" noProof="0" dirty="0" smtClean="0"/>
              <a:t>(interdisciplinary)</a:t>
            </a:r>
          </a:p>
          <a:p>
            <a:pPr fontAlgn="base"/>
            <a:r>
              <a:rPr lang="en-US" noProof="0" dirty="0" smtClean="0"/>
              <a:t>Data Scientist</a:t>
            </a:r>
          </a:p>
          <a:p>
            <a:pPr lvl="1" fontAlgn="base"/>
            <a:r>
              <a:rPr lang="en-US" noProof="0" dirty="0" smtClean="0"/>
              <a:t>Translator of to data science to domain specific objectives </a:t>
            </a:r>
            <a:r>
              <a:rPr lang="en-US" b="1" noProof="0" dirty="0" smtClean="0"/>
              <a:t>(interdisciplinary)</a:t>
            </a:r>
          </a:p>
          <a:p>
            <a:pPr lvl="1" fontAlgn="base"/>
            <a:r>
              <a:rPr lang="en-US" noProof="0" dirty="0" smtClean="0"/>
              <a:t>Deep knowledge in Machine Learning and Statistics</a:t>
            </a:r>
          </a:p>
          <a:p>
            <a:pPr lvl="1" fontAlgn="base"/>
            <a:r>
              <a:rPr lang="en-US" noProof="0" dirty="0" smtClean="0"/>
              <a:t>Performs proof-of-concepts and builds prototypes</a:t>
            </a:r>
          </a:p>
          <a:p>
            <a:pPr lvl="2" fontAlgn="base"/>
            <a:r>
              <a:rPr lang="en-US" noProof="0" dirty="0" smtClean="0"/>
              <a:t>Develops models for insights and automated decisions</a:t>
            </a:r>
          </a:p>
          <a:p>
            <a:pPr fontAlgn="base"/>
            <a:r>
              <a:rPr lang="en-US" noProof="0" dirty="0" smtClean="0"/>
              <a:t>Data Engineer</a:t>
            </a:r>
          </a:p>
          <a:p>
            <a:pPr lvl="1" fontAlgn="base"/>
            <a:r>
              <a:rPr lang="en-US" noProof="0" dirty="0" smtClean="0"/>
              <a:t>Deep knowledge in IT architecture</a:t>
            </a:r>
          </a:p>
          <a:p>
            <a:pPr lvl="1" fontAlgn="base"/>
            <a:r>
              <a:rPr lang="en-US" noProof="0" dirty="0" smtClean="0"/>
              <a:t>Extracts Data from Source (e.g. IoT, database,…)</a:t>
            </a:r>
          </a:p>
          <a:p>
            <a:pPr lvl="1" fontAlgn="base"/>
            <a:r>
              <a:rPr lang="en-US" noProof="0" dirty="0" smtClean="0"/>
              <a:t>Embedding, i.e. Builds the minimal viable product from the prototype</a:t>
            </a:r>
          </a:p>
          <a:p>
            <a:pPr lvl="2" fontAlgn="base"/>
            <a:endParaRPr lang="en-US" noProof="0" dirty="0" smtClean="0"/>
          </a:p>
          <a:p>
            <a:pPr lvl="1" fontAlgn="base"/>
            <a:endParaRPr lang="en-US" noProof="0" dirty="0" smtClean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06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Dataset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783945" cy="5192224"/>
          </a:xfrm>
        </p:spPr>
        <p:txBody>
          <a:bodyPr>
            <a:normAutofit fontScale="85000" lnSpcReduction="20000"/>
          </a:bodyPr>
          <a:lstStyle/>
          <a:p>
            <a:r>
              <a:rPr lang="en-US" noProof="0" dirty="0" smtClean="0">
                <a:hlinkClick r:id="rId3"/>
              </a:rPr>
              <a:t>https://www.nordpoolgroup.com/historical-market-data/</a:t>
            </a:r>
            <a:endParaRPr lang="en-US" noProof="0" dirty="0" smtClean="0"/>
          </a:p>
          <a:p>
            <a:r>
              <a:rPr lang="en-US" noProof="0" dirty="0" smtClean="0"/>
              <a:t>7 years of data in hourly resolution</a:t>
            </a:r>
          </a:p>
          <a:p>
            <a:r>
              <a:rPr lang="en-US" noProof="0" dirty="0" smtClean="0"/>
              <a:t>Regions SE1;SE2;SE3;SE4;FI;DK1;DK2;Oslo;Kr.sand;Bergen;Molde;Tr.heim;Tromse;EE;LV;LT</a:t>
            </a:r>
          </a:p>
          <a:p>
            <a:r>
              <a:rPr lang="en-US" noProof="0" dirty="0" smtClean="0"/>
              <a:t>Sys: system price for each hour is based on the intersection of the aggregated supply and demand curves representing all bids and offers in the entire Nordic market</a:t>
            </a:r>
          </a:p>
          <a:p>
            <a:pPr marL="457200" lvl="1" indent="0">
              <a:buNone/>
            </a:pPr>
            <a:r>
              <a:rPr lang="en-US" noProof="0" dirty="0" smtClean="0"/>
              <a:t>-&gt; Target feature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59" y="342530"/>
            <a:ext cx="7064803" cy="62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1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Typical Starting Point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5794" y="1245926"/>
            <a:ext cx="3870041" cy="2833015"/>
          </a:xfrm>
        </p:spPr>
        <p:txBody>
          <a:bodyPr/>
          <a:lstStyle/>
          <a:p>
            <a:r>
              <a:rPr lang="en-US" noProof="0" dirty="0" smtClean="0"/>
              <a:t>Communication with Domain expert is the key for success!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140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3362</Words>
  <Application>Microsoft Office PowerPoint</Application>
  <PresentationFormat>Widescreen</PresentationFormat>
  <Paragraphs>440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Lucida Grande</vt:lpstr>
      <vt:lpstr>Noto Sans Symbols</vt:lpstr>
      <vt:lpstr>Symbol</vt:lpstr>
      <vt:lpstr>Wingdings</vt:lpstr>
      <vt:lpstr>Office Theme</vt:lpstr>
      <vt:lpstr>Time Series based Electricity Price Forecasting with Artificial Neural Networks: Methodology, Benchmarking and Coding</vt:lpstr>
      <vt:lpstr>What the talk is going to be about…</vt:lpstr>
      <vt:lpstr>Learning targets </vt:lpstr>
      <vt:lpstr>What is the most important Skills for a Data Scientist?</vt:lpstr>
      <vt:lpstr>Relevance of Skills in Data Science</vt:lpstr>
      <vt:lpstr>Perspectives of a Data Science Project</vt:lpstr>
      <vt:lpstr>Roles in Data Science</vt:lpstr>
      <vt:lpstr>Dataset</vt:lpstr>
      <vt:lpstr>Typical Starting Point</vt:lpstr>
      <vt:lpstr>Typical Starting Point</vt:lpstr>
      <vt:lpstr>Recapitulation: Basic Definitions</vt:lpstr>
      <vt:lpstr>Recapitulation: Forecasting</vt:lpstr>
      <vt:lpstr>Optimizing Mean Absolute Error (MAE)?</vt:lpstr>
      <vt:lpstr>Outlining the Pitfall and Challenges using ML Theory</vt:lpstr>
      <vt:lpstr>Outlining the Pitfall and Challenges using ML Theory</vt:lpstr>
      <vt:lpstr>What does D"(" Y ̂,Y) mean?</vt:lpstr>
      <vt:lpstr>The Ugly Duckling Theorem (UDT) [Watanabe, 1969]</vt:lpstr>
      <vt:lpstr>The Ugly Duckling Theorem (UDT) [Watanabe, 1969]</vt:lpstr>
      <vt:lpstr>Consequence of UDT</vt:lpstr>
      <vt:lpstr>The signal and the noise [Silver, 2012]</vt:lpstr>
      <vt:lpstr>Effects of Uncertainty</vt:lpstr>
      <vt:lpstr>Interpretation of Underfitting versus Overfitting</vt:lpstr>
      <vt:lpstr>Limiting Uncertainty by “More Learning”?</vt:lpstr>
      <vt:lpstr>Pitfall of the Learning Behavior of ML Models </vt:lpstr>
      <vt:lpstr>Pitfall of the Learning Behavior of ML Models </vt:lpstr>
      <vt:lpstr>No Free Lunch Theorem (NFL) - [Wolpert, 1996]</vt:lpstr>
      <vt:lpstr>No Free Lunch Theorem (NFL) - [Wolpert, 1996]</vt:lpstr>
      <vt:lpstr>Summary of Challenges</vt:lpstr>
      <vt:lpstr>Benchmarking Various Methods</vt:lpstr>
      <vt:lpstr>Explicit Assumptions are the Key Factors for Success</vt:lpstr>
      <vt:lpstr>Implicit Assumptions for Working with ANNs</vt:lpstr>
      <vt:lpstr>Pitfalls for Artificial Neural Networks (ANN)</vt:lpstr>
      <vt:lpstr>Summary</vt:lpstr>
      <vt:lpstr>PowerPoint Presentation</vt:lpstr>
      <vt:lpstr>Excurse: Nested Cross-validation</vt:lpstr>
      <vt:lpstr>Excurs: Knowledge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</dc:creator>
  <cp:lastModifiedBy>Jack Reacher</cp:lastModifiedBy>
  <cp:revision>138</cp:revision>
  <cp:lastPrinted>2019-10-27T18:54:38Z</cp:lastPrinted>
  <dcterms:created xsi:type="dcterms:W3CDTF">2019-04-13T08:58:55Z</dcterms:created>
  <dcterms:modified xsi:type="dcterms:W3CDTF">2019-10-28T10:47:56Z</dcterms:modified>
</cp:coreProperties>
</file>